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877" r:id="rId2"/>
    <p:sldId id="886" r:id="rId3"/>
    <p:sldId id="900" r:id="rId4"/>
    <p:sldId id="901" r:id="rId5"/>
    <p:sldId id="878" r:id="rId6"/>
    <p:sldId id="902" r:id="rId7"/>
    <p:sldId id="903" r:id="rId8"/>
    <p:sldId id="934" r:id="rId9"/>
    <p:sldId id="951" r:id="rId10"/>
    <p:sldId id="986" r:id="rId11"/>
    <p:sldId id="987" r:id="rId12"/>
    <p:sldId id="988" r:id="rId13"/>
    <p:sldId id="1034" r:id="rId14"/>
    <p:sldId id="1029" r:id="rId15"/>
    <p:sldId id="1046" r:id="rId16"/>
    <p:sldId id="1044" r:id="rId17"/>
    <p:sldId id="1045" r:id="rId18"/>
    <p:sldId id="887" r:id="rId19"/>
    <p:sldId id="1025" r:id="rId20"/>
    <p:sldId id="1026" r:id="rId21"/>
    <p:sldId id="1041" r:id="rId22"/>
    <p:sldId id="879" r:id="rId23"/>
    <p:sldId id="880" r:id="rId24"/>
    <p:sldId id="885" r:id="rId25"/>
    <p:sldId id="881" r:id="rId26"/>
    <p:sldId id="889" r:id="rId27"/>
    <p:sldId id="891" r:id="rId28"/>
    <p:sldId id="892" r:id="rId29"/>
    <p:sldId id="893" r:id="rId30"/>
    <p:sldId id="894" r:id="rId31"/>
    <p:sldId id="896" r:id="rId32"/>
    <p:sldId id="897" r:id="rId33"/>
    <p:sldId id="882" r:id="rId34"/>
    <p:sldId id="883" r:id="rId35"/>
    <p:sldId id="895" r:id="rId36"/>
    <p:sldId id="899" r:id="rId37"/>
    <p:sldId id="904" r:id="rId38"/>
    <p:sldId id="1043" r:id="rId39"/>
    <p:sldId id="905" r:id="rId40"/>
    <p:sldId id="1047" r:id="rId41"/>
    <p:sldId id="919" r:id="rId42"/>
    <p:sldId id="916" r:id="rId43"/>
    <p:sldId id="921" r:id="rId44"/>
    <p:sldId id="917" r:id="rId45"/>
    <p:sldId id="920" r:id="rId46"/>
    <p:sldId id="1042" r:id="rId47"/>
    <p:sldId id="918" r:id="rId48"/>
    <p:sldId id="906" r:id="rId49"/>
    <p:sldId id="909" r:id="rId50"/>
    <p:sldId id="910" r:id="rId51"/>
    <p:sldId id="911" r:id="rId52"/>
    <p:sldId id="912" r:id="rId53"/>
    <p:sldId id="913" r:id="rId54"/>
    <p:sldId id="914" r:id="rId55"/>
    <p:sldId id="915" r:id="rId56"/>
    <p:sldId id="1048" r:id="rId57"/>
    <p:sldId id="1049" r:id="rId58"/>
    <p:sldId id="79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1"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9FB"/>
    <a:srgbClr val="FED9FF"/>
    <a:srgbClr val="FAD8FE"/>
    <a:srgbClr val="FDD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9065EF-B701-8871-68D9-A763D1F0134F}" v="3" dt="2024-03-25T10:19:27.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447"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notesViewPr>
    <p:cSldViewPr snapToGrid="0">
      <p:cViewPr varScale="1">
        <p:scale>
          <a:sx n="66" d="100"/>
          <a:sy n="66"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c7bf6c81686793de578aaeac48a4592340d41b370c2c98285f6ea1646ad7cf8::" providerId="AD" clId="Web-{A49065EF-B701-8871-68D9-A763D1F0134F}"/>
    <pc:docChg chg="modSld">
      <pc:chgData name="Guest User" userId="S::urn:spo:anon#0c7bf6c81686793de578aaeac48a4592340d41b370c2c98285f6ea1646ad7cf8::" providerId="AD" clId="Web-{A49065EF-B701-8871-68D9-A763D1F0134F}" dt="2024-03-25T10:19:27.244" v="4" actId="20577"/>
      <pc:docMkLst>
        <pc:docMk/>
      </pc:docMkLst>
      <pc:sldChg chg="modSp">
        <pc:chgData name="Guest User" userId="S::urn:spo:anon#0c7bf6c81686793de578aaeac48a4592340d41b370c2c98285f6ea1646ad7cf8::" providerId="AD" clId="Web-{A49065EF-B701-8871-68D9-A763D1F0134F}" dt="2024-03-25T10:19:27.244" v="4" actId="20577"/>
        <pc:sldMkLst>
          <pc:docMk/>
          <pc:sldMk cId="2535788060" sldId="880"/>
        </pc:sldMkLst>
        <pc:spChg chg="mod">
          <ac:chgData name="Guest User" userId="S::urn:spo:anon#0c7bf6c81686793de578aaeac48a4592340d41b370c2c98285f6ea1646ad7cf8::" providerId="AD" clId="Web-{A49065EF-B701-8871-68D9-A763D1F0134F}" dt="2024-03-25T10:19:27.244" v="4" actId="20577"/>
          <ac:spMkLst>
            <pc:docMk/>
            <pc:sldMk cId="2535788060" sldId="880"/>
            <ac:spMk id="2" creationId="{4124D42F-D77E-7A1C-502D-43B8CF5DCCD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24.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20.sv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 Id="rId1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24.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20.sv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 Id="rId1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4B9BA-0708-4050-8EEF-C4B1A8FF6A96}"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1DF325B-C6D3-4BDE-BF74-8F22FCCD77DE}">
      <dgm:prSet custT="1"/>
      <dgm:spPr/>
      <dgm:t>
        <a:bodyPr/>
        <a:lstStyle/>
        <a:p>
          <a:pPr>
            <a:defRPr cap="all"/>
          </a:pPr>
          <a:r>
            <a:rPr lang="en-IN" sz="1800" b="1" kern="1200" dirty="0">
              <a:solidFill>
                <a:schemeClr val="tx1"/>
              </a:solidFill>
            </a:rPr>
            <a:t>S</a:t>
          </a:r>
          <a:r>
            <a:rPr lang="en-IN" sz="1800" b="1" kern="1200" cap="all" dirty="0">
              <a:solidFill>
                <a:schemeClr val="tx1"/>
              </a:solidFill>
              <a:latin typeface="Calibri" panose="020F0502020204030204"/>
              <a:ea typeface="+mn-ea"/>
              <a:cs typeface="+mn-cs"/>
            </a:rPr>
            <a:t>yntax</a:t>
          </a:r>
          <a:r>
            <a:rPr lang="en-IN" sz="1800" b="1" kern="1200" dirty="0">
              <a:solidFill>
                <a:schemeClr val="tx1"/>
              </a:solidFill>
            </a:rPr>
            <a:t>:</a:t>
          </a:r>
          <a:r>
            <a:rPr lang="en-IN" sz="1800" b="1" kern="1200" dirty="0">
              <a:solidFill>
                <a:schemeClr val="accent2">
                  <a:lumMod val="50000"/>
                </a:schemeClr>
              </a:solidFill>
            </a:rPr>
            <a:t> Syntax refers to the arrangement of words and phrases to create well-formed sentences in a language.</a:t>
          </a:r>
          <a:endParaRPr lang="en-US" sz="1800" b="1" kern="1200" dirty="0">
            <a:solidFill>
              <a:schemeClr val="accent2">
                <a:lumMod val="50000"/>
              </a:schemeClr>
            </a:solidFill>
          </a:endParaRPr>
        </a:p>
      </dgm:t>
    </dgm:pt>
    <dgm:pt modelId="{90D5D798-2D20-4E7A-A7D9-E63C59C26658}" type="parTrans" cxnId="{2202EA5C-1618-4D13-BC66-9ABEFA46B80B}">
      <dgm:prSet/>
      <dgm:spPr/>
      <dgm:t>
        <a:bodyPr/>
        <a:lstStyle/>
        <a:p>
          <a:endParaRPr lang="en-US"/>
        </a:p>
      </dgm:t>
    </dgm:pt>
    <dgm:pt modelId="{DACB6D82-6C20-40B3-9E8C-4FA65A0BD990}" type="sibTrans" cxnId="{2202EA5C-1618-4D13-BC66-9ABEFA46B80B}">
      <dgm:prSet/>
      <dgm:spPr/>
      <dgm:t>
        <a:bodyPr/>
        <a:lstStyle/>
        <a:p>
          <a:endParaRPr lang="en-US"/>
        </a:p>
      </dgm:t>
    </dgm:pt>
    <dgm:pt modelId="{18383CEE-24A1-4366-A0B2-B21532CFA0E2}">
      <dgm:prSet custT="1"/>
      <dgm:spPr/>
      <dgm:t>
        <a:bodyPr/>
        <a:lstStyle/>
        <a:p>
          <a:pPr>
            <a:defRPr cap="all"/>
          </a:pPr>
          <a:r>
            <a:rPr lang="en-IN" sz="1800" b="1" kern="1200" cap="all" dirty="0">
              <a:solidFill>
                <a:srgbClr val="C00000"/>
              </a:solidFill>
              <a:latin typeface="Calibri" panose="020F0502020204030204"/>
              <a:ea typeface="+mn-ea"/>
              <a:cs typeface="+mn-cs"/>
            </a:rPr>
            <a:t>Semantics: </a:t>
          </a:r>
          <a:r>
            <a:rPr lang="en-IN" sz="1800" b="1" kern="1200" dirty="0">
              <a:solidFill>
                <a:schemeClr val="bg2">
                  <a:lumMod val="50000"/>
                </a:schemeClr>
              </a:solidFill>
            </a:rPr>
            <a:t>Semantics pertains to the meaning of words, phrases, and sentences in a language</a:t>
          </a:r>
          <a:endParaRPr lang="en-US" sz="1800" b="1" kern="1200" dirty="0">
            <a:solidFill>
              <a:schemeClr val="bg2">
                <a:lumMod val="50000"/>
              </a:schemeClr>
            </a:solidFill>
          </a:endParaRPr>
        </a:p>
      </dgm:t>
    </dgm:pt>
    <dgm:pt modelId="{D76D4069-8CF5-4545-873A-31B834770E48}" type="parTrans" cxnId="{9130060E-EFC8-43FF-A050-2C282634B467}">
      <dgm:prSet/>
      <dgm:spPr/>
      <dgm:t>
        <a:bodyPr/>
        <a:lstStyle/>
        <a:p>
          <a:endParaRPr lang="en-US"/>
        </a:p>
      </dgm:t>
    </dgm:pt>
    <dgm:pt modelId="{6BF339EE-237E-43E2-82B9-D877622E79EE}" type="sibTrans" cxnId="{9130060E-EFC8-43FF-A050-2C282634B467}">
      <dgm:prSet/>
      <dgm:spPr/>
      <dgm:t>
        <a:bodyPr/>
        <a:lstStyle/>
        <a:p>
          <a:endParaRPr lang="en-US"/>
        </a:p>
      </dgm:t>
    </dgm:pt>
    <dgm:pt modelId="{6C5A6CF8-2196-4EE6-B068-139FD0FD57B5}">
      <dgm:prSet custT="1"/>
      <dgm:spPr/>
      <dgm:t>
        <a:bodyPr/>
        <a:lstStyle/>
        <a:p>
          <a:pPr>
            <a:defRPr cap="all"/>
          </a:pPr>
          <a:r>
            <a:rPr lang="en-IN" sz="1800" b="1" kern="1200" cap="all" dirty="0">
              <a:solidFill>
                <a:srgbClr val="C00000"/>
              </a:solidFill>
              <a:latin typeface="Calibri" panose="020F0502020204030204"/>
              <a:ea typeface="+mn-ea"/>
              <a:cs typeface="+mn-cs"/>
            </a:rPr>
            <a:t>Phonology:</a:t>
          </a:r>
          <a:r>
            <a:rPr lang="en-IN" sz="1800" b="1" kern="1200" dirty="0">
              <a:solidFill>
                <a:schemeClr val="accent4">
                  <a:lumMod val="75000"/>
                </a:schemeClr>
              </a:solidFill>
            </a:rPr>
            <a:t> Phonology deals with the sound system of a language, including the organization and patterns of speech sounds.</a:t>
          </a:r>
          <a:endParaRPr lang="en-US" sz="1800" b="1" kern="1200" dirty="0">
            <a:solidFill>
              <a:schemeClr val="accent4">
                <a:lumMod val="75000"/>
              </a:schemeClr>
            </a:solidFill>
          </a:endParaRPr>
        </a:p>
      </dgm:t>
    </dgm:pt>
    <dgm:pt modelId="{728C6127-D574-46B1-AE1C-1472F1C0011C}" type="parTrans" cxnId="{1EC9800A-6CDA-4940-B021-97BA4957A762}">
      <dgm:prSet/>
      <dgm:spPr/>
      <dgm:t>
        <a:bodyPr/>
        <a:lstStyle/>
        <a:p>
          <a:endParaRPr lang="en-US"/>
        </a:p>
      </dgm:t>
    </dgm:pt>
    <dgm:pt modelId="{D9275FCC-6D0A-4413-827E-DDFA4CAD06A8}" type="sibTrans" cxnId="{1EC9800A-6CDA-4940-B021-97BA4957A762}">
      <dgm:prSet/>
      <dgm:spPr/>
      <dgm:t>
        <a:bodyPr/>
        <a:lstStyle/>
        <a:p>
          <a:endParaRPr lang="en-US"/>
        </a:p>
      </dgm:t>
    </dgm:pt>
    <dgm:pt modelId="{865D6CA3-E365-43D1-A083-A92561E18BCB}">
      <dgm:prSet custT="1"/>
      <dgm:spPr/>
      <dgm:t>
        <a:bodyPr/>
        <a:lstStyle/>
        <a:p>
          <a:pPr>
            <a:defRPr cap="all"/>
          </a:pPr>
          <a:r>
            <a:rPr lang="en-IN" sz="1800" b="1" kern="1200" cap="all" dirty="0">
              <a:solidFill>
                <a:srgbClr val="C00000"/>
              </a:solidFill>
              <a:latin typeface="Calibri" panose="020F0502020204030204"/>
              <a:ea typeface="+mn-ea"/>
              <a:cs typeface="+mn-cs"/>
            </a:rPr>
            <a:t>Morphology:</a:t>
          </a:r>
          <a:r>
            <a:rPr lang="en-IN" sz="1800" b="1" kern="1200" dirty="0">
              <a:solidFill>
                <a:srgbClr val="0070C0"/>
              </a:solidFill>
            </a:rPr>
            <a:t> Morphology focuses on the structure and formation of words in a language</a:t>
          </a:r>
          <a:endParaRPr lang="en-US" sz="1800" b="1" kern="1200" dirty="0">
            <a:solidFill>
              <a:srgbClr val="0070C0"/>
            </a:solidFill>
          </a:endParaRPr>
        </a:p>
      </dgm:t>
    </dgm:pt>
    <dgm:pt modelId="{08F0064F-9B13-46CF-A4A9-BC16BCF96BF0}" type="parTrans" cxnId="{8016DA1E-AF08-4CDD-B2E2-885FB1A27191}">
      <dgm:prSet/>
      <dgm:spPr/>
      <dgm:t>
        <a:bodyPr/>
        <a:lstStyle/>
        <a:p>
          <a:endParaRPr lang="en-US"/>
        </a:p>
      </dgm:t>
    </dgm:pt>
    <dgm:pt modelId="{6F69ED92-1E89-47E4-AE37-1EC32D6EFFB0}" type="sibTrans" cxnId="{8016DA1E-AF08-4CDD-B2E2-885FB1A27191}">
      <dgm:prSet/>
      <dgm:spPr/>
      <dgm:t>
        <a:bodyPr/>
        <a:lstStyle/>
        <a:p>
          <a:endParaRPr lang="en-US"/>
        </a:p>
      </dgm:t>
    </dgm:pt>
    <dgm:pt modelId="{8EC36B58-92C9-4BCA-AFEB-7C458F5FF887}">
      <dgm:prSet custT="1"/>
      <dgm:spPr/>
      <dgm:t>
        <a:bodyPr/>
        <a:lstStyle/>
        <a:p>
          <a:pPr>
            <a:defRPr cap="all"/>
          </a:pPr>
          <a:r>
            <a:rPr lang="en-IN" sz="1800" b="1" kern="1200" cap="all" dirty="0">
              <a:solidFill>
                <a:srgbClr val="C00000"/>
              </a:solidFill>
              <a:latin typeface="Calibri" panose="020F0502020204030204"/>
              <a:ea typeface="+mn-ea"/>
              <a:cs typeface="+mn-cs"/>
            </a:rPr>
            <a:t>Grammar: </a:t>
          </a:r>
          <a:r>
            <a:rPr lang="en-IN" sz="1800" b="1" kern="1200" dirty="0">
              <a:solidFill>
                <a:schemeClr val="accent6">
                  <a:lumMod val="75000"/>
                </a:schemeClr>
              </a:solidFill>
            </a:rPr>
            <a:t>Grammar encompasses the rules and principles governing the structure and usage of language</a:t>
          </a:r>
          <a:endParaRPr lang="en-US" sz="1800" b="1" kern="1200" dirty="0">
            <a:solidFill>
              <a:schemeClr val="accent6">
                <a:lumMod val="75000"/>
              </a:schemeClr>
            </a:solidFill>
          </a:endParaRPr>
        </a:p>
      </dgm:t>
    </dgm:pt>
    <dgm:pt modelId="{E96B173B-8F6F-4E7E-AAEC-51D231ECA657}" type="parTrans" cxnId="{9A913AC3-C28E-4F32-B37D-F96FA65D701D}">
      <dgm:prSet/>
      <dgm:spPr/>
      <dgm:t>
        <a:bodyPr/>
        <a:lstStyle/>
        <a:p>
          <a:endParaRPr lang="en-US"/>
        </a:p>
      </dgm:t>
    </dgm:pt>
    <dgm:pt modelId="{A5C632A4-9DFE-4A25-BB68-F11B87B90214}" type="sibTrans" cxnId="{9A913AC3-C28E-4F32-B37D-F96FA65D701D}">
      <dgm:prSet/>
      <dgm:spPr/>
      <dgm:t>
        <a:bodyPr/>
        <a:lstStyle/>
        <a:p>
          <a:endParaRPr lang="en-US"/>
        </a:p>
      </dgm:t>
    </dgm:pt>
    <dgm:pt modelId="{62AA89E0-FAF3-4FA4-80F1-2C94932296F4}" type="pres">
      <dgm:prSet presAssocID="{DA24B9BA-0708-4050-8EEF-C4B1A8FF6A96}" presName="root" presStyleCnt="0">
        <dgm:presLayoutVars>
          <dgm:dir/>
          <dgm:resizeHandles val="exact"/>
        </dgm:presLayoutVars>
      </dgm:prSet>
      <dgm:spPr/>
    </dgm:pt>
    <dgm:pt modelId="{8BC5CA58-E6CA-481A-AC96-2A6DE6105EF7}" type="pres">
      <dgm:prSet presAssocID="{11DF325B-C6D3-4BDE-BF74-8F22FCCD77DE}" presName="compNode" presStyleCnt="0"/>
      <dgm:spPr/>
    </dgm:pt>
    <dgm:pt modelId="{5D3EF30E-31F2-4968-A534-37704467F95B}" type="pres">
      <dgm:prSet presAssocID="{11DF325B-C6D3-4BDE-BF74-8F22FCCD77DE}" presName="iconBgRect" presStyleLbl="bgShp" presStyleIdx="0" presStyleCnt="5"/>
      <dgm:spPr>
        <a:prstGeom prst="round2DiagRect">
          <a:avLst>
            <a:gd name="adj1" fmla="val 29727"/>
            <a:gd name="adj2" fmla="val 0"/>
          </a:avLst>
        </a:prstGeom>
      </dgm:spPr>
    </dgm:pt>
    <dgm:pt modelId="{2715ED69-DDD3-41C5-BC79-37B73285F690}" type="pres">
      <dgm:prSet presAssocID="{11DF325B-C6D3-4BDE-BF74-8F22FCCD77D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C207A074-0768-4526-9410-9DEDECD8A2EB}" type="pres">
      <dgm:prSet presAssocID="{11DF325B-C6D3-4BDE-BF74-8F22FCCD77DE}" presName="spaceRect" presStyleCnt="0"/>
      <dgm:spPr/>
    </dgm:pt>
    <dgm:pt modelId="{BD61A4BA-8608-4250-8A66-B0D17A465074}" type="pres">
      <dgm:prSet presAssocID="{11DF325B-C6D3-4BDE-BF74-8F22FCCD77DE}" presName="textRect" presStyleLbl="revTx" presStyleIdx="0" presStyleCnt="5">
        <dgm:presLayoutVars>
          <dgm:chMax val="1"/>
          <dgm:chPref val="1"/>
        </dgm:presLayoutVars>
      </dgm:prSet>
      <dgm:spPr/>
    </dgm:pt>
    <dgm:pt modelId="{FBD0302E-B183-4A29-B5AA-6B41DA57BD43}" type="pres">
      <dgm:prSet presAssocID="{DACB6D82-6C20-40B3-9E8C-4FA65A0BD990}" presName="sibTrans" presStyleCnt="0"/>
      <dgm:spPr/>
    </dgm:pt>
    <dgm:pt modelId="{AE83D84A-CBFE-494F-B9F2-40EF72E1A45E}" type="pres">
      <dgm:prSet presAssocID="{18383CEE-24A1-4366-A0B2-B21532CFA0E2}" presName="compNode" presStyleCnt="0"/>
      <dgm:spPr/>
    </dgm:pt>
    <dgm:pt modelId="{E34B6F22-26F8-4A11-9EA4-203239DF0A7F}" type="pres">
      <dgm:prSet presAssocID="{18383CEE-24A1-4366-A0B2-B21532CFA0E2}" presName="iconBgRect" presStyleLbl="bgShp" presStyleIdx="1" presStyleCnt="5"/>
      <dgm:spPr>
        <a:prstGeom prst="round2DiagRect">
          <a:avLst>
            <a:gd name="adj1" fmla="val 29727"/>
            <a:gd name="adj2" fmla="val 0"/>
          </a:avLst>
        </a:prstGeom>
      </dgm:spPr>
    </dgm:pt>
    <dgm:pt modelId="{FEBCE930-CF98-455D-B63E-161BFD7244CE}" type="pres">
      <dgm:prSet presAssocID="{18383CEE-24A1-4366-A0B2-B21532CFA0E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54829B41-7D87-4CC6-9CF1-86351458C00A}" type="pres">
      <dgm:prSet presAssocID="{18383CEE-24A1-4366-A0B2-B21532CFA0E2}" presName="spaceRect" presStyleCnt="0"/>
      <dgm:spPr/>
    </dgm:pt>
    <dgm:pt modelId="{9BF42474-B616-4C7C-BB51-27BC49870806}" type="pres">
      <dgm:prSet presAssocID="{18383CEE-24A1-4366-A0B2-B21532CFA0E2}" presName="textRect" presStyleLbl="revTx" presStyleIdx="1" presStyleCnt="5">
        <dgm:presLayoutVars>
          <dgm:chMax val="1"/>
          <dgm:chPref val="1"/>
        </dgm:presLayoutVars>
      </dgm:prSet>
      <dgm:spPr/>
    </dgm:pt>
    <dgm:pt modelId="{AD9ABD46-AB0A-4A55-A464-31F14240F144}" type="pres">
      <dgm:prSet presAssocID="{6BF339EE-237E-43E2-82B9-D877622E79EE}" presName="sibTrans" presStyleCnt="0"/>
      <dgm:spPr/>
    </dgm:pt>
    <dgm:pt modelId="{60671D56-4F9F-41F7-A252-8497C51EDCD2}" type="pres">
      <dgm:prSet presAssocID="{6C5A6CF8-2196-4EE6-B068-139FD0FD57B5}" presName="compNode" presStyleCnt="0"/>
      <dgm:spPr/>
    </dgm:pt>
    <dgm:pt modelId="{DAAAB526-FF98-44D2-A44B-CBD5739F1E56}" type="pres">
      <dgm:prSet presAssocID="{6C5A6CF8-2196-4EE6-B068-139FD0FD57B5}" presName="iconBgRect" presStyleLbl="bgShp" presStyleIdx="2" presStyleCnt="5"/>
      <dgm:spPr>
        <a:prstGeom prst="round2DiagRect">
          <a:avLst>
            <a:gd name="adj1" fmla="val 29727"/>
            <a:gd name="adj2" fmla="val 0"/>
          </a:avLst>
        </a:prstGeom>
      </dgm:spPr>
    </dgm:pt>
    <dgm:pt modelId="{20145582-7198-486A-8720-744386B989ED}" type="pres">
      <dgm:prSet presAssocID="{6C5A6CF8-2196-4EE6-B068-139FD0FD57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
        </a:ext>
      </dgm:extLst>
    </dgm:pt>
    <dgm:pt modelId="{F1B3BD67-3C3E-4F22-BD41-ABC6AE38494C}" type="pres">
      <dgm:prSet presAssocID="{6C5A6CF8-2196-4EE6-B068-139FD0FD57B5}" presName="spaceRect" presStyleCnt="0"/>
      <dgm:spPr/>
    </dgm:pt>
    <dgm:pt modelId="{392A3CB0-E173-4948-A2BE-B2474ACD5BFA}" type="pres">
      <dgm:prSet presAssocID="{6C5A6CF8-2196-4EE6-B068-139FD0FD57B5}" presName="textRect" presStyleLbl="revTx" presStyleIdx="2" presStyleCnt="5">
        <dgm:presLayoutVars>
          <dgm:chMax val="1"/>
          <dgm:chPref val="1"/>
        </dgm:presLayoutVars>
      </dgm:prSet>
      <dgm:spPr/>
    </dgm:pt>
    <dgm:pt modelId="{0983DC38-CE3B-475D-8CB9-A46F2EEAE942}" type="pres">
      <dgm:prSet presAssocID="{D9275FCC-6D0A-4413-827E-DDFA4CAD06A8}" presName="sibTrans" presStyleCnt="0"/>
      <dgm:spPr/>
    </dgm:pt>
    <dgm:pt modelId="{4E9191B2-27E4-4575-877E-B0FC57E0256B}" type="pres">
      <dgm:prSet presAssocID="{865D6CA3-E365-43D1-A083-A92561E18BCB}" presName="compNode" presStyleCnt="0"/>
      <dgm:spPr/>
    </dgm:pt>
    <dgm:pt modelId="{DC05E8A0-4D17-4B1E-B808-FCFB34F4AB3A}" type="pres">
      <dgm:prSet presAssocID="{865D6CA3-E365-43D1-A083-A92561E18BCB}" presName="iconBgRect" presStyleLbl="bgShp" presStyleIdx="3" presStyleCnt="5"/>
      <dgm:spPr>
        <a:prstGeom prst="round2DiagRect">
          <a:avLst>
            <a:gd name="adj1" fmla="val 29727"/>
            <a:gd name="adj2" fmla="val 0"/>
          </a:avLst>
        </a:prstGeom>
      </dgm:spPr>
    </dgm:pt>
    <dgm:pt modelId="{9C5EB7CF-6F00-4D46-832E-F504AF37F4E3}" type="pres">
      <dgm:prSet presAssocID="{865D6CA3-E365-43D1-A083-A92561E18B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3A0B635D-7E27-4E74-A4CB-ABD42B508687}" type="pres">
      <dgm:prSet presAssocID="{865D6CA3-E365-43D1-A083-A92561E18BCB}" presName="spaceRect" presStyleCnt="0"/>
      <dgm:spPr/>
    </dgm:pt>
    <dgm:pt modelId="{103B2E79-D297-4AE2-A99A-B8A47BA6C5FC}" type="pres">
      <dgm:prSet presAssocID="{865D6CA3-E365-43D1-A083-A92561E18BCB}" presName="textRect" presStyleLbl="revTx" presStyleIdx="3" presStyleCnt="5">
        <dgm:presLayoutVars>
          <dgm:chMax val="1"/>
          <dgm:chPref val="1"/>
        </dgm:presLayoutVars>
      </dgm:prSet>
      <dgm:spPr/>
    </dgm:pt>
    <dgm:pt modelId="{EA592114-09B5-4C88-AA11-146414EA073C}" type="pres">
      <dgm:prSet presAssocID="{6F69ED92-1E89-47E4-AE37-1EC32D6EFFB0}" presName="sibTrans" presStyleCnt="0"/>
      <dgm:spPr/>
    </dgm:pt>
    <dgm:pt modelId="{DB1E2EC3-9387-421D-A407-FF83F7ABEA33}" type="pres">
      <dgm:prSet presAssocID="{8EC36B58-92C9-4BCA-AFEB-7C458F5FF887}" presName="compNode" presStyleCnt="0"/>
      <dgm:spPr/>
    </dgm:pt>
    <dgm:pt modelId="{92B5A499-66C8-4D03-AEB6-47409CFEAD55}" type="pres">
      <dgm:prSet presAssocID="{8EC36B58-92C9-4BCA-AFEB-7C458F5FF887}" presName="iconBgRect" presStyleLbl="bgShp" presStyleIdx="4" presStyleCnt="5"/>
      <dgm:spPr>
        <a:prstGeom prst="round2DiagRect">
          <a:avLst>
            <a:gd name="adj1" fmla="val 29727"/>
            <a:gd name="adj2" fmla="val 0"/>
          </a:avLst>
        </a:prstGeom>
      </dgm:spPr>
    </dgm:pt>
    <dgm:pt modelId="{B110C741-3160-4931-86B8-613F6BC0F4D6}" type="pres">
      <dgm:prSet presAssocID="{8EC36B58-92C9-4BCA-AFEB-7C458F5FF88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9744E5F8-0438-4388-A0F6-759BE5673A1D}" type="pres">
      <dgm:prSet presAssocID="{8EC36B58-92C9-4BCA-AFEB-7C458F5FF887}" presName="spaceRect" presStyleCnt="0"/>
      <dgm:spPr/>
    </dgm:pt>
    <dgm:pt modelId="{87C927DB-4D63-4EB3-8BDA-7E600AA3F75E}" type="pres">
      <dgm:prSet presAssocID="{8EC36B58-92C9-4BCA-AFEB-7C458F5FF887}" presName="textRect" presStyleLbl="revTx" presStyleIdx="4" presStyleCnt="5">
        <dgm:presLayoutVars>
          <dgm:chMax val="1"/>
          <dgm:chPref val="1"/>
        </dgm:presLayoutVars>
      </dgm:prSet>
      <dgm:spPr/>
    </dgm:pt>
  </dgm:ptLst>
  <dgm:cxnLst>
    <dgm:cxn modelId="{1EC9800A-6CDA-4940-B021-97BA4957A762}" srcId="{DA24B9BA-0708-4050-8EEF-C4B1A8FF6A96}" destId="{6C5A6CF8-2196-4EE6-B068-139FD0FD57B5}" srcOrd="2" destOrd="0" parTransId="{728C6127-D574-46B1-AE1C-1472F1C0011C}" sibTransId="{D9275FCC-6D0A-4413-827E-DDFA4CAD06A8}"/>
    <dgm:cxn modelId="{9130060E-EFC8-43FF-A050-2C282634B467}" srcId="{DA24B9BA-0708-4050-8EEF-C4B1A8FF6A96}" destId="{18383CEE-24A1-4366-A0B2-B21532CFA0E2}" srcOrd="1" destOrd="0" parTransId="{D76D4069-8CF5-4545-873A-31B834770E48}" sibTransId="{6BF339EE-237E-43E2-82B9-D877622E79EE}"/>
    <dgm:cxn modelId="{40ED180F-C5A4-47C5-95DE-70F558BC49FD}" type="presOf" srcId="{11DF325B-C6D3-4BDE-BF74-8F22FCCD77DE}" destId="{BD61A4BA-8608-4250-8A66-B0D17A465074}" srcOrd="0" destOrd="0" presId="urn:microsoft.com/office/officeart/2018/5/layout/IconLeafLabelList"/>
    <dgm:cxn modelId="{8016DA1E-AF08-4CDD-B2E2-885FB1A27191}" srcId="{DA24B9BA-0708-4050-8EEF-C4B1A8FF6A96}" destId="{865D6CA3-E365-43D1-A083-A92561E18BCB}" srcOrd="3" destOrd="0" parTransId="{08F0064F-9B13-46CF-A4A9-BC16BCF96BF0}" sibTransId="{6F69ED92-1E89-47E4-AE37-1EC32D6EFFB0}"/>
    <dgm:cxn modelId="{47CDEE3E-1E93-466B-B051-11FC8BF8C4A7}" type="presOf" srcId="{865D6CA3-E365-43D1-A083-A92561E18BCB}" destId="{103B2E79-D297-4AE2-A99A-B8A47BA6C5FC}" srcOrd="0" destOrd="0" presId="urn:microsoft.com/office/officeart/2018/5/layout/IconLeafLabelList"/>
    <dgm:cxn modelId="{2202EA5C-1618-4D13-BC66-9ABEFA46B80B}" srcId="{DA24B9BA-0708-4050-8EEF-C4B1A8FF6A96}" destId="{11DF325B-C6D3-4BDE-BF74-8F22FCCD77DE}" srcOrd="0" destOrd="0" parTransId="{90D5D798-2D20-4E7A-A7D9-E63C59C26658}" sibTransId="{DACB6D82-6C20-40B3-9E8C-4FA65A0BD990}"/>
    <dgm:cxn modelId="{F9DE2464-8B37-408D-B1F6-C6AA6117E787}" type="presOf" srcId="{DA24B9BA-0708-4050-8EEF-C4B1A8FF6A96}" destId="{62AA89E0-FAF3-4FA4-80F1-2C94932296F4}" srcOrd="0" destOrd="0" presId="urn:microsoft.com/office/officeart/2018/5/layout/IconLeafLabelList"/>
    <dgm:cxn modelId="{6D271E48-5465-4642-93A7-24418856812E}" type="presOf" srcId="{8EC36B58-92C9-4BCA-AFEB-7C458F5FF887}" destId="{87C927DB-4D63-4EB3-8BDA-7E600AA3F75E}" srcOrd="0" destOrd="0" presId="urn:microsoft.com/office/officeart/2018/5/layout/IconLeafLabelList"/>
    <dgm:cxn modelId="{54090953-5F2E-4729-B8B6-D97CA192C933}" type="presOf" srcId="{6C5A6CF8-2196-4EE6-B068-139FD0FD57B5}" destId="{392A3CB0-E173-4948-A2BE-B2474ACD5BFA}" srcOrd="0" destOrd="0" presId="urn:microsoft.com/office/officeart/2018/5/layout/IconLeafLabelList"/>
    <dgm:cxn modelId="{1499F49C-327C-479B-A0D1-935D95CE58E0}" type="presOf" srcId="{18383CEE-24A1-4366-A0B2-B21532CFA0E2}" destId="{9BF42474-B616-4C7C-BB51-27BC49870806}" srcOrd="0" destOrd="0" presId="urn:microsoft.com/office/officeart/2018/5/layout/IconLeafLabelList"/>
    <dgm:cxn modelId="{9A913AC3-C28E-4F32-B37D-F96FA65D701D}" srcId="{DA24B9BA-0708-4050-8EEF-C4B1A8FF6A96}" destId="{8EC36B58-92C9-4BCA-AFEB-7C458F5FF887}" srcOrd="4" destOrd="0" parTransId="{E96B173B-8F6F-4E7E-AAEC-51D231ECA657}" sibTransId="{A5C632A4-9DFE-4A25-BB68-F11B87B90214}"/>
    <dgm:cxn modelId="{B2401AC5-A02C-4B4D-96D2-AC72A87932B5}" type="presParOf" srcId="{62AA89E0-FAF3-4FA4-80F1-2C94932296F4}" destId="{8BC5CA58-E6CA-481A-AC96-2A6DE6105EF7}" srcOrd="0" destOrd="0" presId="urn:microsoft.com/office/officeart/2018/5/layout/IconLeafLabelList"/>
    <dgm:cxn modelId="{02EFC8B2-F16D-4CDA-BA34-8A769B94CCC4}" type="presParOf" srcId="{8BC5CA58-E6CA-481A-AC96-2A6DE6105EF7}" destId="{5D3EF30E-31F2-4968-A534-37704467F95B}" srcOrd="0" destOrd="0" presId="urn:microsoft.com/office/officeart/2018/5/layout/IconLeafLabelList"/>
    <dgm:cxn modelId="{505B267D-E96C-4172-844B-D3315C6AE022}" type="presParOf" srcId="{8BC5CA58-E6CA-481A-AC96-2A6DE6105EF7}" destId="{2715ED69-DDD3-41C5-BC79-37B73285F690}" srcOrd="1" destOrd="0" presId="urn:microsoft.com/office/officeart/2018/5/layout/IconLeafLabelList"/>
    <dgm:cxn modelId="{AC417E52-8256-4FC6-811C-7F6A3D12229C}" type="presParOf" srcId="{8BC5CA58-E6CA-481A-AC96-2A6DE6105EF7}" destId="{C207A074-0768-4526-9410-9DEDECD8A2EB}" srcOrd="2" destOrd="0" presId="urn:microsoft.com/office/officeart/2018/5/layout/IconLeafLabelList"/>
    <dgm:cxn modelId="{8C0D5A98-C38A-4D8D-960E-92DB21DBB0FF}" type="presParOf" srcId="{8BC5CA58-E6CA-481A-AC96-2A6DE6105EF7}" destId="{BD61A4BA-8608-4250-8A66-B0D17A465074}" srcOrd="3" destOrd="0" presId="urn:microsoft.com/office/officeart/2018/5/layout/IconLeafLabelList"/>
    <dgm:cxn modelId="{54120497-2253-4BFC-9072-C7090442B6D5}" type="presParOf" srcId="{62AA89E0-FAF3-4FA4-80F1-2C94932296F4}" destId="{FBD0302E-B183-4A29-B5AA-6B41DA57BD43}" srcOrd="1" destOrd="0" presId="urn:microsoft.com/office/officeart/2018/5/layout/IconLeafLabelList"/>
    <dgm:cxn modelId="{29CD36EA-494D-4380-A11F-0D240179C300}" type="presParOf" srcId="{62AA89E0-FAF3-4FA4-80F1-2C94932296F4}" destId="{AE83D84A-CBFE-494F-B9F2-40EF72E1A45E}" srcOrd="2" destOrd="0" presId="urn:microsoft.com/office/officeart/2018/5/layout/IconLeafLabelList"/>
    <dgm:cxn modelId="{42EFCD15-4A7A-44F6-B137-90BA3486A791}" type="presParOf" srcId="{AE83D84A-CBFE-494F-B9F2-40EF72E1A45E}" destId="{E34B6F22-26F8-4A11-9EA4-203239DF0A7F}" srcOrd="0" destOrd="0" presId="urn:microsoft.com/office/officeart/2018/5/layout/IconLeafLabelList"/>
    <dgm:cxn modelId="{DE4E733C-9579-4C75-99EF-59027C737AEE}" type="presParOf" srcId="{AE83D84A-CBFE-494F-B9F2-40EF72E1A45E}" destId="{FEBCE930-CF98-455D-B63E-161BFD7244CE}" srcOrd="1" destOrd="0" presId="urn:microsoft.com/office/officeart/2018/5/layout/IconLeafLabelList"/>
    <dgm:cxn modelId="{E02E6E98-9D83-4884-8929-851CA421E7F6}" type="presParOf" srcId="{AE83D84A-CBFE-494F-B9F2-40EF72E1A45E}" destId="{54829B41-7D87-4CC6-9CF1-86351458C00A}" srcOrd="2" destOrd="0" presId="urn:microsoft.com/office/officeart/2018/5/layout/IconLeafLabelList"/>
    <dgm:cxn modelId="{F52399E7-0971-448D-8EDE-ACE6F6497E88}" type="presParOf" srcId="{AE83D84A-CBFE-494F-B9F2-40EF72E1A45E}" destId="{9BF42474-B616-4C7C-BB51-27BC49870806}" srcOrd="3" destOrd="0" presId="urn:microsoft.com/office/officeart/2018/5/layout/IconLeafLabelList"/>
    <dgm:cxn modelId="{57707185-31F3-4B76-BED2-582A84BE972E}" type="presParOf" srcId="{62AA89E0-FAF3-4FA4-80F1-2C94932296F4}" destId="{AD9ABD46-AB0A-4A55-A464-31F14240F144}" srcOrd="3" destOrd="0" presId="urn:microsoft.com/office/officeart/2018/5/layout/IconLeafLabelList"/>
    <dgm:cxn modelId="{F68DECAA-BAD3-465C-9012-7D61F6AFE713}" type="presParOf" srcId="{62AA89E0-FAF3-4FA4-80F1-2C94932296F4}" destId="{60671D56-4F9F-41F7-A252-8497C51EDCD2}" srcOrd="4" destOrd="0" presId="urn:microsoft.com/office/officeart/2018/5/layout/IconLeafLabelList"/>
    <dgm:cxn modelId="{EAB829C1-E4FB-44C2-99BD-8B819FB32E39}" type="presParOf" srcId="{60671D56-4F9F-41F7-A252-8497C51EDCD2}" destId="{DAAAB526-FF98-44D2-A44B-CBD5739F1E56}" srcOrd="0" destOrd="0" presId="urn:microsoft.com/office/officeart/2018/5/layout/IconLeafLabelList"/>
    <dgm:cxn modelId="{4C6AC1E1-8429-4059-8000-4B178019BB63}" type="presParOf" srcId="{60671D56-4F9F-41F7-A252-8497C51EDCD2}" destId="{20145582-7198-486A-8720-744386B989ED}" srcOrd="1" destOrd="0" presId="urn:microsoft.com/office/officeart/2018/5/layout/IconLeafLabelList"/>
    <dgm:cxn modelId="{724D52E1-866F-4422-A616-BCF09804B9B6}" type="presParOf" srcId="{60671D56-4F9F-41F7-A252-8497C51EDCD2}" destId="{F1B3BD67-3C3E-4F22-BD41-ABC6AE38494C}" srcOrd="2" destOrd="0" presId="urn:microsoft.com/office/officeart/2018/5/layout/IconLeafLabelList"/>
    <dgm:cxn modelId="{3B1FD736-DAD7-499E-91D5-5E6DAAE9CA24}" type="presParOf" srcId="{60671D56-4F9F-41F7-A252-8497C51EDCD2}" destId="{392A3CB0-E173-4948-A2BE-B2474ACD5BFA}" srcOrd="3" destOrd="0" presId="urn:microsoft.com/office/officeart/2018/5/layout/IconLeafLabelList"/>
    <dgm:cxn modelId="{017D7C1B-DB3A-4211-87B2-1B8C0B6BF9A9}" type="presParOf" srcId="{62AA89E0-FAF3-4FA4-80F1-2C94932296F4}" destId="{0983DC38-CE3B-475D-8CB9-A46F2EEAE942}" srcOrd="5" destOrd="0" presId="urn:microsoft.com/office/officeart/2018/5/layout/IconLeafLabelList"/>
    <dgm:cxn modelId="{0B511E50-0646-4E23-87F1-138A1E3FB002}" type="presParOf" srcId="{62AA89E0-FAF3-4FA4-80F1-2C94932296F4}" destId="{4E9191B2-27E4-4575-877E-B0FC57E0256B}" srcOrd="6" destOrd="0" presId="urn:microsoft.com/office/officeart/2018/5/layout/IconLeafLabelList"/>
    <dgm:cxn modelId="{77988B46-F0A2-4288-93C6-9D1FEE30B56D}" type="presParOf" srcId="{4E9191B2-27E4-4575-877E-B0FC57E0256B}" destId="{DC05E8A0-4D17-4B1E-B808-FCFB34F4AB3A}" srcOrd="0" destOrd="0" presId="urn:microsoft.com/office/officeart/2018/5/layout/IconLeafLabelList"/>
    <dgm:cxn modelId="{59F23A32-B3E4-427D-97A3-AD6716F24336}" type="presParOf" srcId="{4E9191B2-27E4-4575-877E-B0FC57E0256B}" destId="{9C5EB7CF-6F00-4D46-832E-F504AF37F4E3}" srcOrd="1" destOrd="0" presId="urn:microsoft.com/office/officeart/2018/5/layout/IconLeafLabelList"/>
    <dgm:cxn modelId="{2ADE2DB8-B43A-4916-8E1B-A61F7F14CFCA}" type="presParOf" srcId="{4E9191B2-27E4-4575-877E-B0FC57E0256B}" destId="{3A0B635D-7E27-4E74-A4CB-ABD42B508687}" srcOrd="2" destOrd="0" presId="urn:microsoft.com/office/officeart/2018/5/layout/IconLeafLabelList"/>
    <dgm:cxn modelId="{3F855884-C83E-4381-A810-CC48B713CEFD}" type="presParOf" srcId="{4E9191B2-27E4-4575-877E-B0FC57E0256B}" destId="{103B2E79-D297-4AE2-A99A-B8A47BA6C5FC}" srcOrd="3" destOrd="0" presId="urn:microsoft.com/office/officeart/2018/5/layout/IconLeafLabelList"/>
    <dgm:cxn modelId="{05843C0E-ADFF-4D4C-869B-47E106839636}" type="presParOf" srcId="{62AA89E0-FAF3-4FA4-80F1-2C94932296F4}" destId="{EA592114-09B5-4C88-AA11-146414EA073C}" srcOrd="7" destOrd="0" presId="urn:microsoft.com/office/officeart/2018/5/layout/IconLeafLabelList"/>
    <dgm:cxn modelId="{6636FEFE-45DB-4E02-AA3B-47F3D7DE2738}" type="presParOf" srcId="{62AA89E0-FAF3-4FA4-80F1-2C94932296F4}" destId="{DB1E2EC3-9387-421D-A407-FF83F7ABEA33}" srcOrd="8" destOrd="0" presId="urn:microsoft.com/office/officeart/2018/5/layout/IconLeafLabelList"/>
    <dgm:cxn modelId="{8E08B38C-28EE-49F6-816E-4A7262944A0A}" type="presParOf" srcId="{DB1E2EC3-9387-421D-A407-FF83F7ABEA33}" destId="{92B5A499-66C8-4D03-AEB6-47409CFEAD55}" srcOrd="0" destOrd="0" presId="urn:microsoft.com/office/officeart/2018/5/layout/IconLeafLabelList"/>
    <dgm:cxn modelId="{48453A9B-AC31-4214-9BBD-45CEE3DB5503}" type="presParOf" srcId="{DB1E2EC3-9387-421D-A407-FF83F7ABEA33}" destId="{B110C741-3160-4931-86B8-613F6BC0F4D6}" srcOrd="1" destOrd="0" presId="urn:microsoft.com/office/officeart/2018/5/layout/IconLeafLabelList"/>
    <dgm:cxn modelId="{E3D91F04-50A9-46BE-89DD-AB4F21258E8C}" type="presParOf" srcId="{DB1E2EC3-9387-421D-A407-FF83F7ABEA33}" destId="{9744E5F8-0438-4388-A0F6-759BE5673A1D}" srcOrd="2" destOrd="0" presId="urn:microsoft.com/office/officeart/2018/5/layout/IconLeafLabelList"/>
    <dgm:cxn modelId="{B5E75EDE-5BE4-4F1C-B62A-999CC88B5D3C}" type="presParOf" srcId="{DB1E2EC3-9387-421D-A407-FF83F7ABEA33}" destId="{87C927DB-4D63-4EB3-8BDA-7E600AA3F75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9DC4F0-5496-461C-B292-5CF95CE0DECF}"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C73285BB-0ECE-4E64-93E1-173229D08841}">
      <dgm:prSet/>
      <dgm:spPr/>
      <dgm:t>
        <a:bodyPr/>
        <a:lstStyle/>
        <a:p>
          <a:r>
            <a:rPr lang="en-US" b="1" dirty="0"/>
            <a:t>Sentiment </a:t>
          </a:r>
          <a:r>
            <a:rPr lang="en-US" b="1" dirty="0" err="1"/>
            <a:t>Analysis</a:t>
          </a:r>
          <a:r>
            <a:rPr lang="en-US" dirty="0" err="1"/>
            <a:t>:</a:t>
          </a:r>
          <a:r>
            <a:rPr lang="en-US" b="1" dirty="0" err="1"/>
            <a:t>Named</a:t>
          </a:r>
          <a:r>
            <a:rPr lang="en-US" b="1" dirty="0"/>
            <a:t> Entity Recognition</a:t>
          </a:r>
          <a:r>
            <a:rPr lang="en-US" dirty="0"/>
            <a:t>: Identify and classify entities in text. </a:t>
          </a:r>
        </a:p>
      </dgm:t>
    </dgm:pt>
    <dgm:pt modelId="{BF8347CE-D5DB-4B90-B4A9-D6C87E1AEE42}" type="parTrans" cxnId="{E458312F-6E64-4084-9AC9-5938D80C6E45}">
      <dgm:prSet/>
      <dgm:spPr/>
      <dgm:t>
        <a:bodyPr/>
        <a:lstStyle/>
        <a:p>
          <a:endParaRPr lang="en-US"/>
        </a:p>
      </dgm:t>
    </dgm:pt>
    <dgm:pt modelId="{EC657D0F-421F-480A-9D17-CC8637609D18}" type="sibTrans" cxnId="{E458312F-6E64-4084-9AC9-5938D80C6E45}">
      <dgm:prSet phldrT="1" phldr="0"/>
      <dgm:spPr/>
      <dgm:t>
        <a:bodyPr/>
        <a:lstStyle/>
        <a:p>
          <a:r>
            <a:rPr lang="en-US"/>
            <a:t>1</a:t>
          </a:r>
        </a:p>
      </dgm:t>
    </dgm:pt>
    <dgm:pt modelId="{6E46A92B-E162-45F6-8745-8896E1386D04}">
      <dgm:prSet/>
      <dgm:spPr/>
      <dgm:t>
        <a:bodyPr/>
        <a:lstStyle/>
        <a:p>
          <a:r>
            <a:rPr lang="en-US" b="1" dirty="0"/>
            <a:t>Part-of-speech Tagging</a:t>
          </a:r>
          <a:r>
            <a:rPr lang="en-US" dirty="0"/>
            <a:t>: Assign part-of-speech tags to words in sentences. </a:t>
          </a:r>
        </a:p>
      </dgm:t>
    </dgm:pt>
    <dgm:pt modelId="{8C6522A4-A2BF-4C2D-8EBE-46D7933EBF1A}" type="parTrans" cxnId="{6820AA3A-3034-43A1-8F1C-EA85BE624141}">
      <dgm:prSet/>
      <dgm:spPr/>
      <dgm:t>
        <a:bodyPr/>
        <a:lstStyle/>
        <a:p>
          <a:endParaRPr lang="en-US"/>
        </a:p>
      </dgm:t>
    </dgm:pt>
    <dgm:pt modelId="{A5296329-05F8-45C3-B02A-81F922974194}" type="sibTrans" cxnId="{6820AA3A-3034-43A1-8F1C-EA85BE624141}">
      <dgm:prSet phldrT="2" phldr="0"/>
      <dgm:spPr/>
      <dgm:t>
        <a:bodyPr/>
        <a:lstStyle/>
        <a:p>
          <a:r>
            <a:rPr lang="en-US"/>
            <a:t>2</a:t>
          </a:r>
        </a:p>
      </dgm:t>
    </dgm:pt>
    <dgm:pt modelId="{6AD4BB71-8EAC-4F79-B826-0E9219B7EF34}">
      <dgm:prSet/>
      <dgm:spPr/>
      <dgm:t>
        <a:bodyPr/>
        <a:lstStyle/>
        <a:p>
          <a:r>
            <a:rPr lang="en-US" b="1"/>
            <a:t>Dependency Parsing</a:t>
          </a:r>
          <a:r>
            <a:rPr lang="en-US"/>
            <a:t>: Determine syntactic structure and relationships between words.</a:t>
          </a:r>
        </a:p>
      </dgm:t>
    </dgm:pt>
    <dgm:pt modelId="{67C73824-993D-4667-8FAB-1C3823C92597}" type="parTrans" cxnId="{811DFC31-4076-4330-98DA-D8375BBDA991}">
      <dgm:prSet/>
      <dgm:spPr/>
      <dgm:t>
        <a:bodyPr/>
        <a:lstStyle/>
        <a:p>
          <a:endParaRPr lang="en-US"/>
        </a:p>
      </dgm:t>
    </dgm:pt>
    <dgm:pt modelId="{3C5AF6B1-1F1A-4B1B-B90B-E14387D44ED2}" type="sibTrans" cxnId="{811DFC31-4076-4330-98DA-D8375BBDA991}">
      <dgm:prSet phldrT="3" phldr="0"/>
      <dgm:spPr/>
      <dgm:t>
        <a:bodyPr/>
        <a:lstStyle/>
        <a:p>
          <a:r>
            <a:rPr lang="en-US"/>
            <a:t>3</a:t>
          </a:r>
        </a:p>
      </dgm:t>
    </dgm:pt>
    <dgm:pt modelId="{E9A44A8C-B918-46D7-903C-A811EE6D4C7F}">
      <dgm:prSet/>
      <dgm:spPr/>
      <dgm:t>
        <a:bodyPr/>
        <a:lstStyle/>
        <a:p>
          <a:r>
            <a:rPr lang="en-US" b="1"/>
            <a:t>Machine Translation</a:t>
          </a:r>
          <a:r>
            <a:rPr lang="en-US"/>
            <a:t>: Translate text between languages while preserving meaning. </a:t>
          </a:r>
        </a:p>
      </dgm:t>
    </dgm:pt>
    <dgm:pt modelId="{443C7730-E024-4254-914E-E21D833697ED}" type="parTrans" cxnId="{4DC213B4-A6D7-4934-AED2-8353F436D9BF}">
      <dgm:prSet/>
      <dgm:spPr/>
      <dgm:t>
        <a:bodyPr/>
        <a:lstStyle/>
        <a:p>
          <a:endParaRPr lang="en-US"/>
        </a:p>
      </dgm:t>
    </dgm:pt>
    <dgm:pt modelId="{362AC436-FEEC-4992-929F-4A05A947F5B6}" type="sibTrans" cxnId="{4DC213B4-A6D7-4934-AED2-8353F436D9BF}">
      <dgm:prSet phldrT="4" phldr="0"/>
      <dgm:spPr/>
      <dgm:t>
        <a:bodyPr/>
        <a:lstStyle/>
        <a:p>
          <a:r>
            <a:rPr lang="en-US"/>
            <a:t>4</a:t>
          </a:r>
        </a:p>
      </dgm:t>
    </dgm:pt>
    <dgm:pt modelId="{3A779936-2C1B-4511-B053-5F0A0EE85BB8}">
      <dgm:prSet/>
      <dgm:spPr/>
      <dgm:t>
        <a:bodyPr/>
        <a:lstStyle/>
        <a:p>
          <a:r>
            <a:rPr lang="en-US" b="1" dirty="0"/>
            <a:t>Text Summarization</a:t>
          </a:r>
          <a:r>
            <a:rPr lang="en-US" dirty="0"/>
            <a:t>: Generate concise summaries of text while retaining main ideas. </a:t>
          </a:r>
        </a:p>
      </dgm:t>
    </dgm:pt>
    <dgm:pt modelId="{58175ED1-1103-4F54-B9A7-A766FC280522}" type="parTrans" cxnId="{1757B17B-835B-40F6-A74A-64CB9DE8D35C}">
      <dgm:prSet/>
      <dgm:spPr/>
      <dgm:t>
        <a:bodyPr/>
        <a:lstStyle/>
        <a:p>
          <a:endParaRPr lang="en-US"/>
        </a:p>
      </dgm:t>
    </dgm:pt>
    <dgm:pt modelId="{8654D2DC-A10A-42D0-966E-62BDEBDBF352}" type="sibTrans" cxnId="{1757B17B-835B-40F6-A74A-64CB9DE8D35C}">
      <dgm:prSet phldrT="5" phldr="0"/>
      <dgm:spPr/>
      <dgm:t>
        <a:bodyPr/>
        <a:lstStyle/>
        <a:p>
          <a:r>
            <a:rPr lang="en-US"/>
            <a:t>5</a:t>
          </a:r>
        </a:p>
      </dgm:t>
    </dgm:pt>
    <dgm:pt modelId="{88956BB5-6C2C-4BD6-977F-1D44ABA619DE}">
      <dgm:prSet/>
      <dgm:spPr/>
      <dgm:t>
        <a:bodyPr/>
        <a:lstStyle/>
        <a:p>
          <a:r>
            <a:rPr lang="en-US" b="1" dirty="0"/>
            <a:t>Question Answering</a:t>
          </a:r>
          <a:r>
            <a:rPr lang="en-US" dirty="0"/>
            <a:t>: Provide accurate answers to questions based on context.</a:t>
          </a:r>
        </a:p>
      </dgm:t>
    </dgm:pt>
    <dgm:pt modelId="{71C350EB-10D0-4975-BDA8-332F1CE34F14}" type="parTrans" cxnId="{E810F76B-3786-40FD-BF91-26E75243CB6E}">
      <dgm:prSet/>
      <dgm:spPr/>
      <dgm:t>
        <a:bodyPr/>
        <a:lstStyle/>
        <a:p>
          <a:endParaRPr lang="en-US"/>
        </a:p>
      </dgm:t>
    </dgm:pt>
    <dgm:pt modelId="{4641D718-ACAA-4CEE-BC06-7F65366DE8BA}" type="sibTrans" cxnId="{E810F76B-3786-40FD-BF91-26E75243CB6E}">
      <dgm:prSet phldrT="6" phldr="0"/>
      <dgm:spPr/>
      <dgm:t>
        <a:bodyPr/>
        <a:lstStyle/>
        <a:p>
          <a:r>
            <a:rPr lang="en-US"/>
            <a:t>6</a:t>
          </a:r>
        </a:p>
      </dgm:t>
    </dgm:pt>
    <dgm:pt modelId="{2D3F4094-71E7-47A2-9934-09782CA89354}">
      <dgm:prSet/>
      <dgm:spPr/>
      <dgm:t>
        <a:bodyPr/>
        <a:lstStyle/>
        <a:p>
          <a:r>
            <a:rPr lang="en-US" b="1"/>
            <a:t>Natural Language Inference</a:t>
          </a:r>
          <a:r>
            <a:rPr lang="en-US"/>
            <a:t>: Determine relationships between sentence pairs. </a:t>
          </a:r>
        </a:p>
      </dgm:t>
    </dgm:pt>
    <dgm:pt modelId="{3E5C97D3-5E93-460E-B977-7C290915037E}" type="parTrans" cxnId="{AE688CDA-F43E-442A-9E98-ED4D396121B1}">
      <dgm:prSet/>
      <dgm:spPr/>
      <dgm:t>
        <a:bodyPr/>
        <a:lstStyle/>
        <a:p>
          <a:endParaRPr lang="en-US"/>
        </a:p>
      </dgm:t>
    </dgm:pt>
    <dgm:pt modelId="{F965A4E3-CB02-48D0-93E7-94AB4269E151}" type="sibTrans" cxnId="{AE688CDA-F43E-442A-9E98-ED4D396121B1}">
      <dgm:prSet phldrT="7" phldr="0"/>
      <dgm:spPr/>
      <dgm:t>
        <a:bodyPr/>
        <a:lstStyle/>
        <a:p>
          <a:r>
            <a:rPr lang="en-US"/>
            <a:t>7</a:t>
          </a:r>
        </a:p>
      </dgm:t>
    </dgm:pt>
    <dgm:pt modelId="{72CFCE69-A9D9-4465-9216-115174D2D601}">
      <dgm:prSet/>
      <dgm:spPr/>
      <dgm:t>
        <a:bodyPr/>
        <a:lstStyle/>
        <a:p>
          <a:r>
            <a:rPr lang="en-US" b="1"/>
            <a:t>Coreference Resolution</a:t>
          </a:r>
          <a:r>
            <a:rPr lang="en-US"/>
            <a:t>: Identify when words in text refer to the same entity.</a:t>
          </a:r>
        </a:p>
      </dgm:t>
    </dgm:pt>
    <dgm:pt modelId="{61933068-0AE0-4A50-B4BB-9572706455F5}" type="parTrans" cxnId="{55463988-FBEB-418A-89C8-3B61BDAE6C49}">
      <dgm:prSet/>
      <dgm:spPr/>
      <dgm:t>
        <a:bodyPr/>
        <a:lstStyle/>
        <a:p>
          <a:endParaRPr lang="en-US"/>
        </a:p>
      </dgm:t>
    </dgm:pt>
    <dgm:pt modelId="{4CA37F09-FC4E-4F67-8B00-9DF0C9D3C898}" type="sibTrans" cxnId="{55463988-FBEB-418A-89C8-3B61BDAE6C49}">
      <dgm:prSet phldrT="8" phldr="0"/>
      <dgm:spPr/>
      <dgm:t>
        <a:bodyPr/>
        <a:lstStyle/>
        <a:p>
          <a:r>
            <a:rPr lang="en-US"/>
            <a:t>8</a:t>
          </a:r>
        </a:p>
      </dgm:t>
    </dgm:pt>
    <dgm:pt modelId="{C2DB9C39-4DE9-4529-8CB5-D246F44EB6AE}">
      <dgm:prSet/>
      <dgm:spPr/>
      <dgm:t>
        <a:bodyPr/>
        <a:lstStyle/>
        <a:p>
          <a:r>
            <a:rPr lang="en-US" b="1" dirty="0"/>
            <a:t>Paraphrase Detection</a:t>
          </a:r>
          <a:r>
            <a:rPr lang="en-US" dirty="0"/>
            <a:t>: Determine if two sentences express the same meaning.</a:t>
          </a:r>
        </a:p>
      </dgm:t>
    </dgm:pt>
    <dgm:pt modelId="{6578A79C-2297-4A3E-8855-AADEA3F19BC1}" type="parTrans" cxnId="{08623B7F-7C48-45FB-BF6C-D676FB67781B}">
      <dgm:prSet/>
      <dgm:spPr/>
      <dgm:t>
        <a:bodyPr/>
        <a:lstStyle/>
        <a:p>
          <a:endParaRPr lang="en-US"/>
        </a:p>
      </dgm:t>
    </dgm:pt>
    <dgm:pt modelId="{2A043B56-63E1-4BCF-BBB4-A740A89DC70B}" type="sibTrans" cxnId="{08623B7F-7C48-45FB-BF6C-D676FB67781B}">
      <dgm:prSet phldrT="9" phldr="0"/>
      <dgm:spPr/>
      <dgm:t>
        <a:bodyPr/>
        <a:lstStyle/>
        <a:p>
          <a:r>
            <a:rPr lang="en-US"/>
            <a:t>9</a:t>
          </a:r>
        </a:p>
      </dgm:t>
    </dgm:pt>
    <dgm:pt modelId="{CDEB3B62-80C3-42C1-B1DB-690461D5FF13}" type="pres">
      <dgm:prSet presAssocID="{B79DC4F0-5496-461C-B292-5CF95CE0DECF}" presName="linearFlow" presStyleCnt="0">
        <dgm:presLayoutVars>
          <dgm:dir/>
          <dgm:animLvl val="lvl"/>
          <dgm:resizeHandles val="exact"/>
        </dgm:presLayoutVars>
      </dgm:prSet>
      <dgm:spPr/>
    </dgm:pt>
    <dgm:pt modelId="{6163D778-A30E-480F-AB32-D56CB1D69280}" type="pres">
      <dgm:prSet presAssocID="{C73285BB-0ECE-4E64-93E1-173229D08841}" presName="compositeNode" presStyleCnt="0"/>
      <dgm:spPr/>
    </dgm:pt>
    <dgm:pt modelId="{488EBCA0-BD80-4A86-908F-1FF45F5BF895}" type="pres">
      <dgm:prSet presAssocID="{C73285BB-0ECE-4E64-93E1-173229D08841}" presName="parTx" presStyleLbl="node1" presStyleIdx="0" presStyleCnt="0">
        <dgm:presLayoutVars>
          <dgm:chMax val="0"/>
          <dgm:chPref val="0"/>
          <dgm:bulletEnabled val="1"/>
        </dgm:presLayoutVars>
      </dgm:prSet>
      <dgm:spPr/>
    </dgm:pt>
    <dgm:pt modelId="{CA5A1012-EE32-4B6A-8310-5E628CB204CE}" type="pres">
      <dgm:prSet presAssocID="{C73285BB-0ECE-4E64-93E1-173229D08841}" presName="parSh" presStyleCnt="0"/>
      <dgm:spPr/>
    </dgm:pt>
    <dgm:pt modelId="{C53BD39F-33AC-496C-BE28-E731F58C2994}" type="pres">
      <dgm:prSet presAssocID="{C73285BB-0ECE-4E64-93E1-173229D08841}" presName="lineNode" presStyleLbl="alignAccFollowNode1" presStyleIdx="0" presStyleCnt="27"/>
      <dgm:spPr/>
    </dgm:pt>
    <dgm:pt modelId="{7A68B784-75E3-4CA5-8AF9-164878A5466C}" type="pres">
      <dgm:prSet presAssocID="{C73285BB-0ECE-4E64-93E1-173229D08841}" presName="lineArrowNode" presStyleLbl="alignAccFollowNode1" presStyleIdx="1" presStyleCnt="27"/>
      <dgm:spPr/>
    </dgm:pt>
    <dgm:pt modelId="{70359C78-672F-4131-8525-F9AC3C05EF78}" type="pres">
      <dgm:prSet presAssocID="{EC657D0F-421F-480A-9D17-CC8637609D18}" presName="sibTransNodeCircle" presStyleLbl="alignNode1" presStyleIdx="0" presStyleCnt="9">
        <dgm:presLayoutVars>
          <dgm:chMax val="0"/>
          <dgm:bulletEnabled/>
        </dgm:presLayoutVars>
      </dgm:prSet>
      <dgm:spPr/>
    </dgm:pt>
    <dgm:pt modelId="{0309AAB8-2F9F-44CB-8FAA-CA2DD1212DF5}" type="pres">
      <dgm:prSet presAssocID="{EC657D0F-421F-480A-9D17-CC8637609D18}" presName="spacerBetweenCircleAndCallout" presStyleCnt="0">
        <dgm:presLayoutVars/>
      </dgm:prSet>
      <dgm:spPr/>
    </dgm:pt>
    <dgm:pt modelId="{F08F362B-BB9E-4A20-9174-D7ED79AA0222}" type="pres">
      <dgm:prSet presAssocID="{C73285BB-0ECE-4E64-93E1-173229D08841}" presName="nodeText" presStyleLbl="alignAccFollowNode1" presStyleIdx="2" presStyleCnt="27">
        <dgm:presLayoutVars>
          <dgm:bulletEnabled val="1"/>
        </dgm:presLayoutVars>
      </dgm:prSet>
      <dgm:spPr/>
    </dgm:pt>
    <dgm:pt modelId="{D214F5F0-56B7-4745-8D6E-21246E061E97}" type="pres">
      <dgm:prSet presAssocID="{EC657D0F-421F-480A-9D17-CC8637609D18}" presName="sibTransComposite" presStyleCnt="0"/>
      <dgm:spPr/>
    </dgm:pt>
    <dgm:pt modelId="{D5021EF8-A6A0-46AD-A57A-E9E9C56EDDEF}" type="pres">
      <dgm:prSet presAssocID="{6E46A92B-E162-45F6-8745-8896E1386D04}" presName="compositeNode" presStyleCnt="0"/>
      <dgm:spPr/>
    </dgm:pt>
    <dgm:pt modelId="{D4A4A6D3-8685-4629-A0B1-70E5B29B730F}" type="pres">
      <dgm:prSet presAssocID="{6E46A92B-E162-45F6-8745-8896E1386D04}" presName="parTx" presStyleLbl="node1" presStyleIdx="0" presStyleCnt="0">
        <dgm:presLayoutVars>
          <dgm:chMax val="0"/>
          <dgm:chPref val="0"/>
          <dgm:bulletEnabled val="1"/>
        </dgm:presLayoutVars>
      </dgm:prSet>
      <dgm:spPr/>
    </dgm:pt>
    <dgm:pt modelId="{25C7016B-C994-4E37-9599-D5322F73776D}" type="pres">
      <dgm:prSet presAssocID="{6E46A92B-E162-45F6-8745-8896E1386D04}" presName="parSh" presStyleCnt="0"/>
      <dgm:spPr/>
    </dgm:pt>
    <dgm:pt modelId="{AC65CAB8-6A20-4F0B-964D-FEF188763CE0}" type="pres">
      <dgm:prSet presAssocID="{6E46A92B-E162-45F6-8745-8896E1386D04}" presName="lineNode" presStyleLbl="alignAccFollowNode1" presStyleIdx="3" presStyleCnt="27"/>
      <dgm:spPr/>
    </dgm:pt>
    <dgm:pt modelId="{345DE31D-D58A-4B01-916A-A6E21FB9E7C9}" type="pres">
      <dgm:prSet presAssocID="{6E46A92B-E162-45F6-8745-8896E1386D04}" presName="lineArrowNode" presStyleLbl="alignAccFollowNode1" presStyleIdx="4" presStyleCnt="27"/>
      <dgm:spPr/>
    </dgm:pt>
    <dgm:pt modelId="{73DF59D0-38B1-4457-A32F-2426F58D5BAB}" type="pres">
      <dgm:prSet presAssocID="{A5296329-05F8-45C3-B02A-81F922974194}" presName="sibTransNodeCircle" presStyleLbl="alignNode1" presStyleIdx="1" presStyleCnt="9">
        <dgm:presLayoutVars>
          <dgm:chMax val="0"/>
          <dgm:bulletEnabled/>
        </dgm:presLayoutVars>
      </dgm:prSet>
      <dgm:spPr/>
    </dgm:pt>
    <dgm:pt modelId="{E808783B-9498-4F86-93F3-CB82DAA76A7A}" type="pres">
      <dgm:prSet presAssocID="{A5296329-05F8-45C3-B02A-81F922974194}" presName="spacerBetweenCircleAndCallout" presStyleCnt="0">
        <dgm:presLayoutVars/>
      </dgm:prSet>
      <dgm:spPr/>
    </dgm:pt>
    <dgm:pt modelId="{F8AAD1E3-8AC4-4A04-936A-94881ACFE39D}" type="pres">
      <dgm:prSet presAssocID="{6E46A92B-E162-45F6-8745-8896E1386D04}" presName="nodeText" presStyleLbl="alignAccFollowNode1" presStyleIdx="5" presStyleCnt="27">
        <dgm:presLayoutVars>
          <dgm:bulletEnabled val="1"/>
        </dgm:presLayoutVars>
      </dgm:prSet>
      <dgm:spPr/>
    </dgm:pt>
    <dgm:pt modelId="{842C1807-AA04-426E-BD5D-4D43DD8301BF}" type="pres">
      <dgm:prSet presAssocID="{A5296329-05F8-45C3-B02A-81F922974194}" presName="sibTransComposite" presStyleCnt="0"/>
      <dgm:spPr/>
    </dgm:pt>
    <dgm:pt modelId="{D3853BED-9556-4B84-8319-BC4EACE47D4C}" type="pres">
      <dgm:prSet presAssocID="{6AD4BB71-8EAC-4F79-B826-0E9219B7EF34}" presName="compositeNode" presStyleCnt="0"/>
      <dgm:spPr/>
    </dgm:pt>
    <dgm:pt modelId="{80705EDB-DC00-452D-9282-4E620AD5D58A}" type="pres">
      <dgm:prSet presAssocID="{6AD4BB71-8EAC-4F79-B826-0E9219B7EF34}" presName="parTx" presStyleLbl="node1" presStyleIdx="0" presStyleCnt="0">
        <dgm:presLayoutVars>
          <dgm:chMax val="0"/>
          <dgm:chPref val="0"/>
          <dgm:bulletEnabled val="1"/>
        </dgm:presLayoutVars>
      </dgm:prSet>
      <dgm:spPr/>
    </dgm:pt>
    <dgm:pt modelId="{98B46AE0-7E27-4692-8402-CE9B0511BF68}" type="pres">
      <dgm:prSet presAssocID="{6AD4BB71-8EAC-4F79-B826-0E9219B7EF34}" presName="parSh" presStyleCnt="0"/>
      <dgm:spPr/>
    </dgm:pt>
    <dgm:pt modelId="{BC7250D5-AE91-4A78-9905-15BF7E3BE6C2}" type="pres">
      <dgm:prSet presAssocID="{6AD4BB71-8EAC-4F79-B826-0E9219B7EF34}" presName="lineNode" presStyleLbl="alignAccFollowNode1" presStyleIdx="6" presStyleCnt="27"/>
      <dgm:spPr/>
    </dgm:pt>
    <dgm:pt modelId="{BBB62CB1-49C2-44E5-9BFD-301B89561B8B}" type="pres">
      <dgm:prSet presAssocID="{6AD4BB71-8EAC-4F79-B826-0E9219B7EF34}" presName="lineArrowNode" presStyleLbl="alignAccFollowNode1" presStyleIdx="7" presStyleCnt="27"/>
      <dgm:spPr/>
    </dgm:pt>
    <dgm:pt modelId="{00C3519A-478D-441C-87B6-71A4B99BEDE5}" type="pres">
      <dgm:prSet presAssocID="{3C5AF6B1-1F1A-4B1B-B90B-E14387D44ED2}" presName="sibTransNodeCircle" presStyleLbl="alignNode1" presStyleIdx="2" presStyleCnt="9">
        <dgm:presLayoutVars>
          <dgm:chMax val="0"/>
          <dgm:bulletEnabled/>
        </dgm:presLayoutVars>
      </dgm:prSet>
      <dgm:spPr/>
    </dgm:pt>
    <dgm:pt modelId="{FD33A5A1-E40C-439F-A988-EF61E493FCFE}" type="pres">
      <dgm:prSet presAssocID="{3C5AF6B1-1F1A-4B1B-B90B-E14387D44ED2}" presName="spacerBetweenCircleAndCallout" presStyleCnt="0">
        <dgm:presLayoutVars/>
      </dgm:prSet>
      <dgm:spPr/>
    </dgm:pt>
    <dgm:pt modelId="{0664672E-E5F3-4952-9A9C-A78093630138}" type="pres">
      <dgm:prSet presAssocID="{6AD4BB71-8EAC-4F79-B826-0E9219B7EF34}" presName="nodeText" presStyleLbl="alignAccFollowNode1" presStyleIdx="8" presStyleCnt="27">
        <dgm:presLayoutVars>
          <dgm:bulletEnabled val="1"/>
        </dgm:presLayoutVars>
      </dgm:prSet>
      <dgm:spPr/>
    </dgm:pt>
    <dgm:pt modelId="{A8E747F1-B88D-4482-A528-838FB3FD6F5C}" type="pres">
      <dgm:prSet presAssocID="{3C5AF6B1-1F1A-4B1B-B90B-E14387D44ED2}" presName="sibTransComposite" presStyleCnt="0"/>
      <dgm:spPr/>
    </dgm:pt>
    <dgm:pt modelId="{CAE7CAB2-6CE0-4D2B-939B-5720E22AA61B}" type="pres">
      <dgm:prSet presAssocID="{E9A44A8C-B918-46D7-903C-A811EE6D4C7F}" presName="compositeNode" presStyleCnt="0"/>
      <dgm:spPr/>
    </dgm:pt>
    <dgm:pt modelId="{F5590E4E-D186-43C1-A4AC-B78AE9FBA61D}" type="pres">
      <dgm:prSet presAssocID="{E9A44A8C-B918-46D7-903C-A811EE6D4C7F}" presName="parTx" presStyleLbl="node1" presStyleIdx="0" presStyleCnt="0">
        <dgm:presLayoutVars>
          <dgm:chMax val="0"/>
          <dgm:chPref val="0"/>
          <dgm:bulletEnabled val="1"/>
        </dgm:presLayoutVars>
      </dgm:prSet>
      <dgm:spPr/>
    </dgm:pt>
    <dgm:pt modelId="{3B4A62EC-820E-49AA-A040-8663D6A24E6B}" type="pres">
      <dgm:prSet presAssocID="{E9A44A8C-B918-46D7-903C-A811EE6D4C7F}" presName="parSh" presStyleCnt="0"/>
      <dgm:spPr/>
    </dgm:pt>
    <dgm:pt modelId="{A4C34807-94D2-4A46-A07F-CC9E202D9215}" type="pres">
      <dgm:prSet presAssocID="{E9A44A8C-B918-46D7-903C-A811EE6D4C7F}" presName="lineNode" presStyleLbl="alignAccFollowNode1" presStyleIdx="9" presStyleCnt="27"/>
      <dgm:spPr/>
    </dgm:pt>
    <dgm:pt modelId="{7677FACD-8865-40CB-BDE3-7C5C2AA9223F}" type="pres">
      <dgm:prSet presAssocID="{E9A44A8C-B918-46D7-903C-A811EE6D4C7F}" presName="lineArrowNode" presStyleLbl="alignAccFollowNode1" presStyleIdx="10" presStyleCnt="27"/>
      <dgm:spPr/>
    </dgm:pt>
    <dgm:pt modelId="{6F4582E2-DBD5-47DC-BA3C-4B969C90A04F}" type="pres">
      <dgm:prSet presAssocID="{362AC436-FEEC-4992-929F-4A05A947F5B6}" presName="sibTransNodeCircle" presStyleLbl="alignNode1" presStyleIdx="3" presStyleCnt="9">
        <dgm:presLayoutVars>
          <dgm:chMax val="0"/>
          <dgm:bulletEnabled/>
        </dgm:presLayoutVars>
      </dgm:prSet>
      <dgm:spPr/>
    </dgm:pt>
    <dgm:pt modelId="{294E5EEF-F930-4CD4-BCC4-6BB992523EA0}" type="pres">
      <dgm:prSet presAssocID="{362AC436-FEEC-4992-929F-4A05A947F5B6}" presName="spacerBetweenCircleAndCallout" presStyleCnt="0">
        <dgm:presLayoutVars/>
      </dgm:prSet>
      <dgm:spPr/>
    </dgm:pt>
    <dgm:pt modelId="{29E1B302-5D2A-4271-8222-829B5D1D3B63}" type="pres">
      <dgm:prSet presAssocID="{E9A44A8C-B918-46D7-903C-A811EE6D4C7F}" presName="nodeText" presStyleLbl="alignAccFollowNode1" presStyleIdx="11" presStyleCnt="27">
        <dgm:presLayoutVars>
          <dgm:bulletEnabled val="1"/>
        </dgm:presLayoutVars>
      </dgm:prSet>
      <dgm:spPr/>
    </dgm:pt>
    <dgm:pt modelId="{5B6DE3E0-F47F-4068-AB8F-635D16163E1C}" type="pres">
      <dgm:prSet presAssocID="{362AC436-FEEC-4992-929F-4A05A947F5B6}" presName="sibTransComposite" presStyleCnt="0"/>
      <dgm:spPr/>
    </dgm:pt>
    <dgm:pt modelId="{E3893C8F-2D2B-4C1D-8A59-48744D77DB1A}" type="pres">
      <dgm:prSet presAssocID="{3A779936-2C1B-4511-B053-5F0A0EE85BB8}" presName="compositeNode" presStyleCnt="0"/>
      <dgm:spPr/>
    </dgm:pt>
    <dgm:pt modelId="{505C3704-7D05-4D21-8FAA-5FD0136B352C}" type="pres">
      <dgm:prSet presAssocID="{3A779936-2C1B-4511-B053-5F0A0EE85BB8}" presName="parTx" presStyleLbl="node1" presStyleIdx="0" presStyleCnt="0">
        <dgm:presLayoutVars>
          <dgm:chMax val="0"/>
          <dgm:chPref val="0"/>
          <dgm:bulletEnabled val="1"/>
        </dgm:presLayoutVars>
      </dgm:prSet>
      <dgm:spPr/>
    </dgm:pt>
    <dgm:pt modelId="{D7872937-69DD-48FF-96BE-2A04C7057BC2}" type="pres">
      <dgm:prSet presAssocID="{3A779936-2C1B-4511-B053-5F0A0EE85BB8}" presName="parSh" presStyleCnt="0"/>
      <dgm:spPr/>
    </dgm:pt>
    <dgm:pt modelId="{70D26EB0-23F2-4557-BB96-8026034F5E4F}" type="pres">
      <dgm:prSet presAssocID="{3A779936-2C1B-4511-B053-5F0A0EE85BB8}" presName="lineNode" presStyleLbl="alignAccFollowNode1" presStyleIdx="12" presStyleCnt="27"/>
      <dgm:spPr/>
    </dgm:pt>
    <dgm:pt modelId="{07FCF064-7CEA-4616-B388-4EACDA594061}" type="pres">
      <dgm:prSet presAssocID="{3A779936-2C1B-4511-B053-5F0A0EE85BB8}" presName="lineArrowNode" presStyleLbl="alignAccFollowNode1" presStyleIdx="13" presStyleCnt="27"/>
      <dgm:spPr/>
    </dgm:pt>
    <dgm:pt modelId="{8D6919A4-90FF-497C-8DAC-915D4205A951}" type="pres">
      <dgm:prSet presAssocID="{8654D2DC-A10A-42D0-966E-62BDEBDBF352}" presName="sibTransNodeCircle" presStyleLbl="alignNode1" presStyleIdx="4" presStyleCnt="9">
        <dgm:presLayoutVars>
          <dgm:chMax val="0"/>
          <dgm:bulletEnabled/>
        </dgm:presLayoutVars>
      </dgm:prSet>
      <dgm:spPr/>
    </dgm:pt>
    <dgm:pt modelId="{CF8AFCC6-52D2-42A7-8EE5-60BBA61AECCC}" type="pres">
      <dgm:prSet presAssocID="{8654D2DC-A10A-42D0-966E-62BDEBDBF352}" presName="spacerBetweenCircleAndCallout" presStyleCnt="0">
        <dgm:presLayoutVars/>
      </dgm:prSet>
      <dgm:spPr/>
    </dgm:pt>
    <dgm:pt modelId="{C5A5D992-997A-4ED3-B717-30458C99B8C1}" type="pres">
      <dgm:prSet presAssocID="{3A779936-2C1B-4511-B053-5F0A0EE85BB8}" presName="nodeText" presStyleLbl="alignAccFollowNode1" presStyleIdx="14" presStyleCnt="27">
        <dgm:presLayoutVars>
          <dgm:bulletEnabled val="1"/>
        </dgm:presLayoutVars>
      </dgm:prSet>
      <dgm:spPr/>
    </dgm:pt>
    <dgm:pt modelId="{595D6D95-72AB-4100-A9E0-9E16C4B98B33}" type="pres">
      <dgm:prSet presAssocID="{8654D2DC-A10A-42D0-966E-62BDEBDBF352}" presName="sibTransComposite" presStyleCnt="0"/>
      <dgm:spPr/>
    </dgm:pt>
    <dgm:pt modelId="{1A19907C-B04E-45A4-B01C-E20A86147A38}" type="pres">
      <dgm:prSet presAssocID="{88956BB5-6C2C-4BD6-977F-1D44ABA619DE}" presName="compositeNode" presStyleCnt="0"/>
      <dgm:spPr/>
    </dgm:pt>
    <dgm:pt modelId="{CF9ABAF1-B0E9-4BA6-A48D-A69703B8D5AD}" type="pres">
      <dgm:prSet presAssocID="{88956BB5-6C2C-4BD6-977F-1D44ABA619DE}" presName="parTx" presStyleLbl="node1" presStyleIdx="0" presStyleCnt="0">
        <dgm:presLayoutVars>
          <dgm:chMax val="0"/>
          <dgm:chPref val="0"/>
          <dgm:bulletEnabled val="1"/>
        </dgm:presLayoutVars>
      </dgm:prSet>
      <dgm:spPr/>
    </dgm:pt>
    <dgm:pt modelId="{E964775E-161D-499F-95A7-B74DF173C40E}" type="pres">
      <dgm:prSet presAssocID="{88956BB5-6C2C-4BD6-977F-1D44ABA619DE}" presName="parSh" presStyleCnt="0"/>
      <dgm:spPr/>
    </dgm:pt>
    <dgm:pt modelId="{5DCEB701-F620-46C1-9F42-BE93ADFA2CB1}" type="pres">
      <dgm:prSet presAssocID="{88956BB5-6C2C-4BD6-977F-1D44ABA619DE}" presName="lineNode" presStyleLbl="alignAccFollowNode1" presStyleIdx="15" presStyleCnt="27"/>
      <dgm:spPr/>
    </dgm:pt>
    <dgm:pt modelId="{A73FEF20-EB4D-4818-BB4E-296B4EC01B40}" type="pres">
      <dgm:prSet presAssocID="{88956BB5-6C2C-4BD6-977F-1D44ABA619DE}" presName="lineArrowNode" presStyleLbl="alignAccFollowNode1" presStyleIdx="16" presStyleCnt="27"/>
      <dgm:spPr/>
    </dgm:pt>
    <dgm:pt modelId="{0DCA7562-E5C4-44A9-A23A-A6530831EB3E}" type="pres">
      <dgm:prSet presAssocID="{4641D718-ACAA-4CEE-BC06-7F65366DE8BA}" presName="sibTransNodeCircle" presStyleLbl="alignNode1" presStyleIdx="5" presStyleCnt="9">
        <dgm:presLayoutVars>
          <dgm:chMax val="0"/>
          <dgm:bulletEnabled/>
        </dgm:presLayoutVars>
      </dgm:prSet>
      <dgm:spPr/>
    </dgm:pt>
    <dgm:pt modelId="{82185C57-0B09-4EF2-9351-CBD63A5F7CED}" type="pres">
      <dgm:prSet presAssocID="{4641D718-ACAA-4CEE-BC06-7F65366DE8BA}" presName="spacerBetweenCircleAndCallout" presStyleCnt="0">
        <dgm:presLayoutVars/>
      </dgm:prSet>
      <dgm:spPr/>
    </dgm:pt>
    <dgm:pt modelId="{6D6B7D9E-E304-496A-8E8D-D1DAC10F99F4}" type="pres">
      <dgm:prSet presAssocID="{88956BB5-6C2C-4BD6-977F-1D44ABA619DE}" presName="nodeText" presStyleLbl="alignAccFollowNode1" presStyleIdx="17" presStyleCnt="27">
        <dgm:presLayoutVars>
          <dgm:bulletEnabled val="1"/>
        </dgm:presLayoutVars>
      </dgm:prSet>
      <dgm:spPr/>
    </dgm:pt>
    <dgm:pt modelId="{DDE3EF71-4077-4F09-8700-1B794A8F87CB}" type="pres">
      <dgm:prSet presAssocID="{4641D718-ACAA-4CEE-BC06-7F65366DE8BA}" presName="sibTransComposite" presStyleCnt="0"/>
      <dgm:spPr/>
    </dgm:pt>
    <dgm:pt modelId="{190F4608-1F5F-48F7-8A32-AC7F7C52304E}" type="pres">
      <dgm:prSet presAssocID="{2D3F4094-71E7-47A2-9934-09782CA89354}" presName="compositeNode" presStyleCnt="0"/>
      <dgm:spPr/>
    </dgm:pt>
    <dgm:pt modelId="{88754687-D187-4F75-84E3-067E9D443B20}" type="pres">
      <dgm:prSet presAssocID="{2D3F4094-71E7-47A2-9934-09782CA89354}" presName="parTx" presStyleLbl="node1" presStyleIdx="0" presStyleCnt="0">
        <dgm:presLayoutVars>
          <dgm:chMax val="0"/>
          <dgm:chPref val="0"/>
          <dgm:bulletEnabled val="1"/>
        </dgm:presLayoutVars>
      </dgm:prSet>
      <dgm:spPr/>
    </dgm:pt>
    <dgm:pt modelId="{219213EB-60BD-407B-8A7E-E9477165C1CC}" type="pres">
      <dgm:prSet presAssocID="{2D3F4094-71E7-47A2-9934-09782CA89354}" presName="parSh" presStyleCnt="0"/>
      <dgm:spPr/>
    </dgm:pt>
    <dgm:pt modelId="{0300B768-F072-45DB-B873-E23953DB610C}" type="pres">
      <dgm:prSet presAssocID="{2D3F4094-71E7-47A2-9934-09782CA89354}" presName="lineNode" presStyleLbl="alignAccFollowNode1" presStyleIdx="18" presStyleCnt="27"/>
      <dgm:spPr/>
    </dgm:pt>
    <dgm:pt modelId="{759DBEA1-C6CC-4031-BF99-B3C3E5C5A264}" type="pres">
      <dgm:prSet presAssocID="{2D3F4094-71E7-47A2-9934-09782CA89354}" presName="lineArrowNode" presStyleLbl="alignAccFollowNode1" presStyleIdx="19" presStyleCnt="27"/>
      <dgm:spPr/>
    </dgm:pt>
    <dgm:pt modelId="{26C0C907-8D43-446B-AEB4-DAD9CB4B4A75}" type="pres">
      <dgm:prSet presAssocID="{F965A4E3-CB02-48D0-93E7-94AB4269E151}" presName="sibTransNodeCircle" presStyleLbl="alignNode1" presStyleIdx="6" presStyleCnt="9">
        <dgm:presLayoutVars>
          <dgm:chMax val="0"/>
          <dgm:bulletEnabled/>
        </dgm:presLayoutVars>
      </dgm:prSet>
      <dgm:spPr/>
    </dgm:pt>
    <dgm:pt modelId="{152FE243-99C1-4645-B7F4-DC8935B20BC3}" type="pres">
      <dgm:prSet presAssocID="{F965A4E3-CB02-48D0-93E7-94AB4269E151}" presName="spacerBetweenCircleAndCallout" presStyleCnt="0">
        <dgm:presLayoutVars/>
      </dgm:prSet>
      <dgm:spPr/>
    </dgm:pt>
    <dgm:pt modelId="{59C499A3-2E45-4914-B50B-B5DCFF68CEAA}" type="pres">
      <dgm:prSet presAssocID="{2D3F4094-71E7-47A2-9934-09782CA89354}" presName="nodeText" presStyleLbl="alignAccFollowNode1" presStyleIdx="20" presStyleCnt="27">
        <dgm:presLayoutVars>
          <dgm:bulletEnabled val="1"/>
        </dgm:presLayoutVars>
      </dgm:prSet>
      <dgm:spPr/>
    </dgm:pt>
    <dgm:pt modelId="{184B094C-911F-40CC-841E-F48ECF2801EE}" type="pres">
      <dgm:prSet presAssocID="{F965A4E3-CB02-48D0-93E7-94AB4269E151}" presName="sibTransComposite" presStyleCnt="0"/>
      <dgm:spPr/>
    </dgm:pt>
    <dgm:pt modelId="{A33A7052-0244-4E78-BA38-473E4F46FD3C}" type="pres">
      <dgm:prSet presAssocID="{72CFCE69-A9D9-4465-9216-115174D2D601}" presName="compositeNode" presStyleCnt="0"/>
      <dgm:spPr/>
    </dgm:pt>
    <dgm:pt modelId="{58B23CD9-CB35-4EA1-9BF7-64D15E704F62}" type="pres">
      <dgm:prSet presAssocID="{72CFCE69-A9D9-4465-9216-115174D2D601}" presName="parTx" presStyleLbl="node1" presStyleIdx="0" presStyleCnt="0">
        <dgm:presLayoutVars>
          <dgm:chMax val="0"/>
          <dgm:chPref val="0"/>
          <dgm:bulletEnabled val="1"/>
        </dgm:presLayoutVars>
      </dgm:prSet>
      <dgm:spPr/>
    </dgm:pt>
    <dgm:pt modelId="{6D835D19-0B6F-43EB-8145-147F1B4D930A}" type="pres">
      <dgm:prSet presAssocID="{72CFCE69-A9D9-4465-9216-115174D2D601}" presName="parSh" presStyleCnt="0"/>
      <dgm:spPr/>
    </dgm:pt>
    <dgm:pt modelId="{F450402B-BE5A-48C8-A09F-ED603CC67F3B}" type="pres">
      <dgm:prSet presAssocID="{72CFCE69-A9D9-4465-9216-115174D2D601}" presName="lineNode" presStyleLbl="alignAccFollowNode1" presStyleIdx="21" presStyleCnt="27"/>
      <dgm:spPr/>
    </dgm:pt>
    <dgm:pt modelId="{7DB54A4D-535D-4D04-9669-4481CEBCE737}" type="pres">
      <dgm:prSet presAssocID="{72CFCE69-A9D9-4465-9216-115174D2D601}" presName="lineArrowNode" presStyleLbl="alignAccFollowNode1" presStyleIdx="22" presStyleCnt="27"/>
      <dgm:spPr/>
    </dgm:pt>
    <dgm:pt modelId="{889F2D57-1CA5-4565-A595-7CA3B970A196}" type="pres">
      <dgm:prSet presAssocID="{4CA37F09-FC4E-4F67-8B00-9DF0C9D3C898}" presName="sibTransNodeCircle" presStyleLbl="alignNode1" presStyleIdx="7" presStyleCnt="9">
        <dgm:presLayoutVars>
          <dgm:chMax val="0"/>
          <dgm:bulletEnabled/>
        </dgm:presLayoutVars>
      </dgm:prSet>
      <dgm:spPr/>
    </dgm:pt>
    <dgm:pt modelId="{678860E6-26D5-452C-BD3E-D7A5285B6D92}" type="pres">
      <dgm:prSet presAssocID="{4CA37F09-FC4E-4F67-8B00-9DF0C9D3C898}" presName="spacerBetweenCircleAndCallout" presStyleCnt="0">
        <dgm:presLayoutVars/>
      </dgm:prSet>
      <dgm:spPr/>
    </dgm:pt>
    <dgm:pt modelId="{A6118399-5B58-43AF-807B-57EFE13D9F2A}" type="pres">
      <dgm:prSet presAssocID="{72CFCE69-A9D9-4465-9216-115174D2D601}" presName="nodeText" presStyleLbl="alignAccFollowNode1" presStyleIdx="23" presStyleCnt="27">
        <dgm:presLayoutVars>
          <dgm:bulletEnabled val="1"/>
        </dgm:presLayoutVars>
      </dgm:prSet>
      <dgm:spPr/>
    </dgm:pt>
    <dgm:pt modelId="{13294192-41A4-4E4C-B190-CE9DBE91C81F}" type="pres">
      <dgm:prSet presAssocID="{4CA37F09-FC4E-4F67-8B00-9DF0C9D3C898}" presName="sibTransComposite" presStyleCnt="0"/>
      <dgm:spPr/>
    </dgm:pt>
    <dgm:pt modelId="{F1F3366E-6319-4379-B8A2-58F069B94FCC}" type="pres">
      <dgm:prSet presAssocID="{C2DB9C39-4DE9-4529-8CB5-D246F44EB6AE}" presName="compositeNode" presStyleCnt="0"/>
      <dgm:spPr/>
    </dgm:pt>
    <dgm:pt modelId="{D8D469E4-A67F-4BCB-B243-9683250F4495}" type="pres">
      <dgm:prSet presAssocID="{C2DB9C39-4DE9-4529-8CB5-D246F44EB6AE}" presName="parTx" presStyleLbl="node1" presStyleIdx="0" presStyleCnt="0">
        <dgm:presLayoutVars>
          <dgm:chMax val="0"/>
          <dgm:chPref val="0"/>
          <dgm:bulletEnabled val="1"/>
        </dgm:presLayoutVars>
      </dgm:prSet>
      <dgm:spPr/>
    </dgm:pt>
    <dgm:pt modelId="{3264807B-B751-42D4-8161-17ACE76B8812}" type="pres">
      <dgm:prSet presAssocID="{C2DB9C39-4DE9-4529-8CB5-D246F44EB6AE}" presName="parSh" presStyleCnt="0"/>
      <dgm:spPr/>
    </dgm:pt>
    <dgm:pt modelId="{F434C0BF-F69B-431A-86FF-7B821BD6C22C}" type="pres">
      <dgm:prSet presAssocID="{C2DB9C39-4DE9-4529-8CB5-D246F44EB6AE}" presName="lineNode" presStyleLbl="alignAccFollowNode1" presStyleIdx="24" presStyleCnt="27"/>
      <dgm:spPr/>
    </dgm:pt>
    <dgm:pt modelId="{B512D0BD-9A50-423E-9E12-F5854B249FBB}" type="pres">
      <dgm:prSet presAssocID="{C2DB9C39-4DE9-4529-8CB5-D246F44EB6AE}" presName="lineArrowNode" presStyleLbl="alignAccFollowNode1" presStyleIdx="25" presStyleCnt="27"/>
      <dgm:spPr/>
    </dgm:pt>
    <dgm:pt modelId="{9D2E1EC2-E7AA-4158-B4D1-7D8D07631F6F}" type="pres">
      <dgm:prSet presAssocID="{2A043B56-63E1-4BCF-BBB4-A740A89DC70B}" presName="sibTransNodeCircle" presStyleLbl="alignNode1" presStyleIdx="8" presStyleCnt="9">
        <dgm:presLayoutVars>
          <dgm:chMax val="0"/>
          <dgm:bulletEnabled/>
        </dgm:presLayoutVars>
      </dgm:prSet>
      <dgm:spPr/>
    </dgm:pt>
    <dgm:pt modelId="{5491A33E-805A-43BA-98AA-AF0BA05505D6}" type="pres">
      <dgm:prSet presAssocID="{2A043B56-63E1-4BCF-BBB4-A740A89DC70B}" presName="spacerBetweenCircleAndCallout" presStyleCnt="0">
        <dgm:presLayoutVars/>
      </dgm:prSet>
      <dgm:spPr/>
    </dgm:pt>
    <dgm:pt modelId="{ECE0635C-A111-4078-B466-9DDC11FDF10C}" type="pres">
      <dgm:prSet presAssocID="{C2DB9C39-4DE9-4529-8CB5-D246F44EB6AE}" presName="nodeText" presStyleLbl="alignAccFollowNode1" presStyleIdx="26" presStyleCnt="27">
        <dgm:presLayoutVars>
          <dgm:bulletEnabled val="1"/>
        </dgm:presLayoutVars>
      </dgm:prSet>
      <dgm:spPr/>
    </dgm:pt>
  </dgm:ptLst>
  <dgm:cxnLst>
    <dgm:cxn modelId="{E890AE03-21F2-4134-8C70-4748CF7BDC8C}" type="presOf" srcId="{E9A44A8C-B918-46D7-903C-A811EE6D4C7F}" destId="{29E1B302-5D2A-4271-8222-829B5D1D3B63}" srcOrd="0" destOrd="0" presId="urn:microsoft.com/office/officeart/2016/7/layout/LinearArrowProcessNumbered"/>
    <dgm:cxn modelId="{0C150222-4717-4F50-B642-92E5D49CE0DB}" type="presOf" srcId="{72CFCE69-A9D9-4465-9216-115174D2D601}" destId="{A6118399-5B58-43AF-807B-57EFE13D9F2A}" srcOrd="0" destOrd="0" presId="urn:microsoft.com/office/officeart/2016/7/layout/LinearArrowProcessNumbered"/>
    <dgm:cxn modelId="{E458312F-6E64-4084-9AC9-5938D80C6E45}" srcId="{B79DC4F0-5496-461C-B292-5CF95CE0DECF}" destId="{C73285BB-0ECE-4E64-93E1-173229D08841}" srcOrd="0" destOrd="0" parTransId="{BF8347CE-D5DB-4B90-B4A9-D6C87E1AEE42}" sibTransId="{EC657D0F-421F-480A-9D17-CC8637609D18}"/>
    <dgm:cxn modelId="{811DFC31-4076-4330-98DA-D8375BBDA991}" srcId="{B79DC4F0-5496-461C-B292-5CF95CE0DECF}" destId="{6AD4BB71-8EAC-4F79-B826-0E9219B7EF34}" srcOrd="2" destOrd="0" parTransId="{67C73824-993D-4667-8FAB-1C3823C92597}" sibTransId="{3C5AF6B1-1F1A-4B1B-B90B-E14387D44ED2}"/>
    <dgm:cxn modelId="{E5FBB434-D836-433E-A18E-9E1FB18C4951}" type="presOf" srcId="{4CA37F09-FC4E-4F67-8B00-9DF0C9D3C898}" destId="{889F2D57-1CA5-4565-A595-7CA3B970A196}" srcOrd="0" destOrd="0" presId="urn:microsoft.com/office/officeart/2016/7/layout/LinearArrowProcessNumbered"/>
    <dgm:cxn modelId="{6820AA3A-3034-43A1-8F1C-EA85BE624141}" srcId="{B79DC4F0-5496-461C-B292-5CF95CE0DECF}" destId="{6E46A92B-E162-45F6-8745-8896E1386D04}" srcOrd="1" destOrd="0" parTransId="{8C6522A4-A2BF-4C2D-8EBE-46D7933EBF1A}" sibTransId="{A5296329-05F8-45C3-B02A-81F922974194}"/>
    <dgm:cxn modelId="{055DB645-6FCA-4115-AE25-E50AAD5E7CC6}" type="presOf" srcId="{EC657D0F-421F-480A-9D17-CC8637609D18}" destId="{70359C78-672F-4131-8525-F9AC3C05EF78}" srcOrd="0" destOrd="0" presId="urn:microsoft.com/office/officeart/2016/7/layout/LinearArrowProcessNumbered"/>
    <dgm:cxn modelId="{618BD347-9869-4FF4-B12B-BCAA834F2CB6}" type="presOf" srcId="{3A779936-2C1B-4511-B053-5F0A0EE85BB8}" destId="{C5A5D992-997A-4ED3-B717-30458C99B8C1}" srcOrd="0" destOrd="0" presId="urn:microsoft.com/office/officeart/2016/7/layout/LinearArrowProcessNumbered"/>
    <dgm:cxn modelId="{639A3268-689E-4C2D-B7FA-C7232D5E07B5}" type="presOf" srcId="{C2DB9C39-4DE9-4529-8CB5-D246F44EB6AE}" destId="{ECE0635C-A111-4078-B466-9DDC11FDF10C}" srcOrd="0" destOrd="0" presId="urn:microsoft.com/office/officeart/2016/7/layout/LinearArrowProcessNumbered"/>
    <dgm:cxn modelId="{E810F76B-3786-40FD-BF91-26E75243CB6E}" srcId="{B79DC4F0-5496-461C-B292-5CF95CE0DECF}" destId="{88956BB5-6C2C-4BD6-977F-1D44ABA619DE}" srcOrd="5" destOrd="0" parTransId="{71C350EB-10D0-4975-BDA8-332F1CE34F14}" sibTransId="{4641D718-ACAA-4CEE-BC06-7F65366DE8BA}"/>
    <dgm:cxn modelId="{34455B71-AE86-4747-8A46-92AE7580FF0C}" type="presOf" srcId="{C73285BB-0ECE-4E64-93E1-173229D08841}" destId="{F08F362B-BB9E-4A20-9174-D7ED79AA0222}" srcOrd="0" destOrd="0" presId="urn:microsoft.com/office/officeart/2016/7/layout/LinearArrowProcessNumbered"/>
    <dgm:cxn modelId="{9CB3DE7A-3066-427C-A2B5-64CDAF5039D4}" type="presOf" srcId="{4641D718-ACAA-4CEE-BC06-7F65366DE8BA}" destId="{0DCA7562-E5C4-44A9-A23A-A6530831EB3E}" srcOrd="0" destOrd="0" presId="urn:microsoft.com/office/officeart/2016/7/layout/LinearArrowProcessNumbered"/>
    <dgm:cxn modelId="{1757B17B-835B-40F6-A74A-64CB9DE8D35C}" srcId="{B79DC4F0-5496-461C-B292-5CF95CE0DECF}" destId="{3A779936-2C1B-4511-B053-5F0A0EE85BB8}" srcOrd="4" destOrd="0" parTransId="{58175ED1-1103-4F54-B9A7-A766FC280522}" sibTransId="{8654D2DC-A10A-42D0-966E-62BDEBDBF352}"/>
    <dgm:cxn modelId="{3893FE7B-A441-4C3C-A0E2-3C9A3DF8C7F6}" type="presOf" srcId="{A5296329-05F8-45C3-B02A-81F922974194}" destId="{73DF59D0-38B1-4457-A32F-2426F58D5BAB}" srcOrd="0" destOrd="0" presId="urn:microsoft.com/office/officeart/2016/7/layout/LinearArrowProcessNumbered"/>
    <dgm:cxn modelId="{08623B7F-7C48-45FB-BF6C-D676FB67781B}" srcId="{B79DC4F0-5496-461C-B292-5CF95CE0DECF}" destId="{C2DB9C39-4DE9-4529-8CB5-D246F44EB6AE}" srcOrd="8" destOrd="0" parTransId="{6578A79C-2297-4A3E-8855-AADEA3F19BC1}" sibTransId="{2A043B56-63E1-4BCF-BBB4-A740A89DC70B}"/>
    <dgm:cxn modelId="{55463988-FBEB-418A-89C8-3B61BDAE6C49}" srcId="{B79DC4F0-5496-461C-B292-5CF95CE0DECF}" destId="{72CFCE69-A9D9-4465-9216-115174D2D601}" srcOrd="7" destOrd="0" parTransId="{61933068-0AE0-4A50-B4BB-9572706455F5}" sibTransId="{4CA37F09-FC4E-4F67-8B00-9DF0C9D3C898}"/>
    <dgm:cxn modelId="{4D04A193-1B59-4C68-906F-498E7F5A2194}" type="presOf" srcId="{B79DC4F0-5496-461C-B292-5CF95CE0DECF}" destId="{CDEB3B62-80C3-42C1-B1DB-690461D5FF13}" srcOrd="0" destOrd="0" presId="urn:microsoft.com/office/officeart/2016/7/layout/LinearArrowProcessNumbered"/>
    <dgm:cxn modelId="{4A0EA1A9-21FB-4FC8-AD30-8309E51F035E}" type="presOf" srcId="{3C5AF6B1-1F1A-4B1B-B90B-E14387D44ED2}" destId="{00C3519A-478D-441C-87B6-71A4B99BEDE5}" srcOrd="0" destOrd="0" presId="urn:microsoft.com/office/officeart/2016/7/layout/LinearArrowProcessNumbered"/>
    <dgm:cxn modelId="{279291AC-BDDE-401D-9147-1F194435CFD3}" type="presOf" srcId="{88956BB5-6C2C-4BD6-977F-1D44ABA619DE}" destId="{6D6B7D9E-E304-496A-8E8D-D1DAC10F99F4}" srcOrd="0" destOrd="0" presId="urn:microsoft.com/office/officeart/2016/7/layout/LinearArrowProcessNumbered"/>
    <dgm:cxn modelId="{7DB050AE-6848-41A5-AF58-6FD21120E205}" type="presOf" srcId="{6AD4BB71-8EAC-4F79-B826-0E9219B7EF34}" destId="{0664672E-E5F3-4952-9A9C-A78093630138}" srcOrd="0" destOrd="0" presId="urn:microsoft.com/office/officeart/2016/7/layout/LinearArrowProcessNumbered"/>
    <dgm:cxn modelId="{573A0BB1-AD57-4E35-BA59-30D291C2A3B0}" type="presOf" srcId="{F965A4E3-CB02-48D0-93E7-94AB4269E151}" destId="{26C0C907-8D43-446B-AEB4-DAD9CB4B4A75}" srcOrd="0" destOrd="0" presId="urn:microsoft.com/office/officeart/2016/7/layout/LinearArrowProcessNumbered"/>
    <dgm:cxn modelId="{4DC213B4-A6D7-4934-AED2-8353F436D9BF}" srcId="{B79DC4F0-5496-461C-B292-5CF95CE0DECF}" destId="{E9A44A8C-B918-46D7-903C-A811EE6D4C7F}" srcOrd="3" destOrd="0" parTransId="{443C7730-E024-4254-914E-E21D833697ED}" sibTransId="{362AC436-FEEC-4992-929F-4A05A947F5B6}"/>
    <dgm:cxn modelId="{76E96FB9-7269-412E-9D2C-B8E3A81D1311}" type="presOf" srcId="{6E46A92B-E162-45F6-8745-8896E1386D04}" destId="{F8AAD1E3-8AC4-4A04-936A-94881ACFE39D}" srcOrd="0" destOrd="0" presId="urn:microsoft.com/office/officeart/2016/7/layout/LinearArrowProcessNumbered"/>
    <dgm:cxn modelId="{2992FABD-A67C-47F3-BD2D-C56F2CE37375}" type="presOf" srcId="{2A043B56-63E1-4BCF-BBB4-A740A89DC70B}" destId="{9D2E1EC2-E7AA-4158-B4D1-7D8D07631F6F}" srcOrd="0" destOrd="0" presId="urn:microsoft.com/office/officeart/2016/7/layout/LinearArrowProcessNumbered"/>
    <dgm:cxn modelId="{656CCBC4-61DE-4E03-830A-9A0AA316AB65}" type="presOf" srcId="{362AC436-FEEC-4992-929F-4A05A947F5B6}" destId="{6F4582E2-DBD5-47DC-BA3C-4B969C90A04F}" srcOrd="0" destOrd="0" presId="urn:microsoft.com/office/officeart/2016/7/layout/LinearArrowProcessNumbered"/>
    <dgm:cxn modelId="{CBB80FD4-0C78-4680-AB8B-5BB53E4470BC}" type="presOf" srcId="{8654D2DC-A10A-42D0-966E-62BDEBDBF352}" destId="{8D6919A4-90FF-497C-8DAC-915D4205A951}" srcOrd="0" destOrd="0" presId="urn:microsoft.com/office/officeart/2016/7/layout/LinearArrowProcessNumbered"/>
    <dgm:cxn modelId="{AE688CDA-F43E-442A-9E98-ED4D396121B1}" srcId="{B79DC4F0-5496-461C-B292-5CF95CE0DECF}" destId="{2D3F4094-71E7-47A2-9934-09782CA89354}" srcOrd="6" destOrd="0" parTransId="{3E5C97D3-5E93-460E-B977-7C290915037E}" sibTransId="{F965A4E3-CB02-48D0-93E7-94AB4269E151}"/>
    <dgm:cxn modelId="{AE5528F4-7654-4F12-8D4B-05F027A74884}" type="presOf" srcId="{2D3F4094-71E7-47A2-9934-09782CA89354}" destId="{59C499A3-2E45-4914-B50B-B5DCFF68CEAA}" srcOrd="0" destOrd="0" presId="urn:microsoft.com/office/officeart/2016/7/layout/LinearArrowProcessNumbered"/>
    <dgm:cxn modelId="{51FD8249-9A30-41D9-81D1-C2A6292067A2}" type="presParOf" srcId="{CDEB3B62-80C3-42C1-B1DB-690461D5FF13}" destId="{6163D778-A30E-480F-AB32-D56CB1D69280}" srcOrd="0" destOrd="0" presId="urn:microsoft.com/office/officeart/2016/7/layout/LinearArrowProcessNumbered"/>
    <dgm:cxn modelId="{5955B6E4-D57B-4C20-BB67-1E0AB1A14BC7}" type="presParOf" srcId="{6163D778-A30E-480F-AB32-D56CB1D69280}" destId="{488EBCA0-BD80-4A86-908F-1FF45F5BF895}" srcOrd="0" destOrd="0" presId="urn:microsoft.com/office/officeart/2016/7/layout/LinearArrowProcessNumbered"/>
    <dgm:cxn modelId="{238CE00A-2B1F-42C5-8469-A27EFAD51164}" type="presParOf" srcId="{6163D778-A30E-480F-AB32-D56CB1D69280}" destId="{CA5A1012-EE32-4B6A-8310-5E628CB204CE}" srcOrd="1" destOrd="0" presId="urn:microsoft.com/office/officeart/2016/7/layout/LinearArrowProcessNumbered"/>
    <dgm:cxn modelId="{34AA42DD-9F82-4104-95B1-21DAB828D001}" type="presParOf" srcId="{CA5A1012-EE32-4B6A-8310-5E628CB204CE}" destId="{C53BD39F-33AC-496C-BE28-E731F58C2994}" srcOrd="0" destOrd="0" presId="urn:microsoft.com/office/officeart/2016/7/layout/LinearArrowProcessNumbered"/>
    <dgm:cxn modelId="{A9CA4870-B5E0-487A-A8AA-D21CE39309F9}" type="presParOf" srcId="{CA5A1012-EE32-4B6A-8310-5E628CB204CE}" destId="{7A68B784-75E3-4CA5-8AF9-164878A5466C}" srcOrd="1" destOrd="0" presId="urn:microsoft.com/office/officeart/2016/7/layout/LinearArrowProcessNumbered"/>
    <dgm:cxn modelId="{F14AD4B4-1AD4-482F-9913-EFC7C4DCDEFC}" type="presParOf" srcId="{CA5A1012-EE32-4B6A-8310-5E628CB204CE}" destId="{70359C78-672F-4131-8525-F9AC3C05EF78}" srcOrd="2" destOrd="0" presId="urn:microsoft.com/office/officeart/2016/7/layout/LinearArrowProcessNumbered"/>
    <dgm:cxn modelId="{D0D21042-DF17-4FB4-9A53-B663A612EB88}" type="presParOf" srcId="{CA5A1012-EE32-4B6A-8310-5E628CB204CE}" destId="{0309AAB8-2F9F-44CB-8FAA-CA2DD1212DF5}" srcOrd="3" destOrd="0" presId="urn:microsoft.com/office/officeart/2016/7/layout/LinearArrowProcessNumbered"/>
    <dgm:cxn modelId="{A7570CF9-877C-4CFD-AF60-47624B9BD651}" type="presParOf" srcId="{6163D778-A30E-480F-AB32-D56CB1D69280}" destId="{F08F362B-BB9E-4A20-9174-D7ED79AA0222}" srcOrd="2" destOrd="0" presId="urn:microsoft.com/office/officeart/2016/7/layout/LinearArrowProcessNumbered"/>
    <dgm:cxn modelId="{A59E6A36-7F9C-44F8-841C-02BBD3CD0370}" type="presParOf" srcId="{CDEB3B62-80C3-42C1-B1DB-690461D5FF13}" destId="{D214F5F0-56B7-4745-8D6E-21246E061E97}" srcOrd="1" destOrd="0" presId="urn:microsoft.com/office/officeart/2016/7/layout/LinearArrowProcessNumbered"/>
    <dgm:cxn modelId="{3DED1930-D090-44AC-AD54-0409D06C572F}" type="presParOf" srcId="{CDEB3B62-80C3-42C1-B1DB-690461D5FF13}" destId="{D5021EF8-A6A0-46AD-A57A-E9E9C56EDDEF}" srcOrd="2" destOrd="0" presId="urn:microsoft.com/office/officeart/2016/7/layout/LinearArrowProcessNumbered"/>
    <dgm:cxn modelId="{9B1F6CCC-73B5-458C-90E6-14A58BC348FB}" type="presParOf" srcId="{D5021EF8-A6A0-46AD-A57A-E9E9C56EDDEF}" destId="{D4A4A6D3-8685-4629-A0B1-70E5B29B730F}" srcOrd="0" destOrd="0" presId="urn:microsoft.com/office/officeart/2016/7/layout/LinearArrowProcessNumbered"/>
    <dgm:cxn modelId="{10CCB765-76FA-4218-AC3F-41BDC13810BD}" type="presParOf" srcId="{D5021EF8-A6A0-46AD-A57A-E9E9C56EDDEF}" destId="{25C7016B-C994-4E37-9599-D5322F73776D}" srcOrd="1" destOrd="0" presId="urn:microsoft.com/office/officeart/2016/7/layout/LinearArrowProcessNumbered"/>
    <dgm:cxn modelId="{51BD3BAB-4189-4320-8FE4-0158CCC37B22}" type="presParOf" srcId="{25C7016B-C994-4E37-9599-D5322F73776D}" destId="{AC65CAB8-6A20-4F0B-964D-FEF188763CE0}" srcOrd="0" destOrd="0" presId="urn:microsoft.com/office/officeart/2016/7/layout/LinearArrowProcessNumbered"/>
    <dgm:cxn modelId="{3D47BAFA-E2A4-4340-BB0F-C24A0053CC0F}" type="presParOf" srcId="{25C7016B-C994-4E37-9599-D5322F73776D}" destId="{345DE31D-D58A-4B01-916A-A6E21FB9E7C9}" srcOrd="1" destOrd="0" presId="urn:microsoft.com/office/officeart/2016/7/layout/LinearArrowProcessNumbered"/>
    <dgm:cxn modelId="{48C15BDB-40D2-4084-B479-D362F4A63C93}" type="presParOf" srcId="{25C7016B-C994-4E37-9599-D5322F73776D}" destId="{73DF59D0-38B1-4457-A32F-2426F58D5BAB}" srcOrd="2" destOrd="0" presId="urn:microsoft.com/office/officeart/2016/7/layout/LinearArrowProcessNumbered"/>
    <dgm:cxn modelId="{520FC31C-CBBC-41E0-986F-1407F48CCE8D}" type="presParOf" srcId="{25C7016B-C994-4E37-9599-D5322F73776D}" destId="{E808783B-9498-4F86-93F3-CB82DAA76A7A}" srcOrd="3" destOrd="0" presId="urn:microsoft.com/office/officeart/2016/7/layout/LinearArrowProcessNumbered"/>
    <dgm:cxn modelId="{A996E3D1-FCED-47F3-BA37-40358DD35B3F}" type="presParOf" srcId="{D5021EF8-A6A0-46AD-A57A-E9E9C56EDDEF}" destId="{F8AAD1E3-8AC4-4A04-936A-94881ACFE39D}" srcOrd="2" destOrd="0" presId="urn:microsoft.com/office/officeart/2016/7/layout/LinearArrowProcessNumbered"/>
    <dgm:cxn modelId="{DAA0A77B-E2B0-45B3-BDD4-11D729F3657B}" type="presParOf" srcId="{CDEB3B62-80C3-42C1-B1DB-690461D5FF13}" destId="{842C1807-AA04-426E-BD5D-4D43DD8301BF}" srcOrd="3" destOrd="0" presId="urn:microsoft.com/office/officeart/2016/7/layout/LinearArrowProcessNumbered"/>
    <dgm:cxn modelId="{24BF5B78-0DFE-45F6-929C-9F2B014081D2}" type="presParOf" srcId="{CDEB3B62-80C3-42C1-B1DB-690461D5FF13}" destId="{D3853BED-9556-4B84-8319-BC4EACE47D4C}" srcOrd="4" destOrd="0" presId="urn:microsoft.com/office/officeart/2016/7/layout/LinearArrowProcessNumbered"/>
    <dgm:cxn modelId="{47B1F764-F1D8-4522-A619-C84EADFDAD84}" type="presParOf" srcId="{D3853BED-9556-4B84-8319-BC4EACE47D4C}" destId="{80705EDB-DC00-452D-9282-4E620AD5D58A}" srcOrd="0" destOrd="0" presId="urn:microsoft.com/office/officeart/2016/7/layout/LinearArrowProcessNumbered"/>
    <dgm:cxn modelId="{F3BDBB33-1695-46D4-A74F-D333D8C4A412}" type="presParOf" srcId="{D3853BED-9556-4B84-8319-BC4EACE47D4C}" destId="{98B46AE0-7E27-4692-8402-CE9B0511BF68}" srcOrd="1" destOrd="0" presId="urn:microsoft.com/office/officeart/2016/7/layout/LinearArrowProcessNumbered"/>
    <dgm:cxn modelId="{6B7DB284-1EDC-4AAF-9513-6FC8ADD57018}" type="presParOf" srcId="{98B46AE0-7E27-4692-8402-CE9B0511BF68}" destId="{BC7250D5-AE91-4A78-9905-15BF7E3BE6C2}" srcOrd="0" destOrd="0" presId="urn:microsoft.com/office/officeart/2016/7/layout/LinearArrowProcessNumbered"/>
    <dgm:cxn modelId="{B69ABFD4-1503-4179-B642-1EAA53674FBC}" type="presParOf" srcId="{98B46AE0-7E27-4692-8402-CE9B0511BF68}" destId="{BBB62CB1-49C2-44E5-9BFD-301B89561B8B}" srcOrd="1" destOrd="0" presId="urn:microsoft.com/office/officeart/2016/7/layout/LinearArrowProcessNumbered"/>
    <dgm:cxn modelId="{16670115-0497-41C4-87EC-6058DA22AD7E}" type="presParOf" srcId="{98B46AE0-7E27-4692-8402-CE9B0511BF68}" destId="{00C3519A-478D-441C-87B6-71A4B99BEDE5}" srcOrd="2" destOrd="0" presId="urn:microsoft.com/office/officeart/2016/7/layout/LinearArrowProcessNumbered"/>
    <dgm:cxn modelId="{83D17713-8903-45EB-9AA9-C4F8E5BA233B}" type="presParOf" srcId="{98B46AE0-7E27-4692-8402-CE9B0511BF68}" destId="{FD33A5A1-E40C-439F-A988-EF61E493FCFE}" srcOrd="3" destOrd="0" presId="urn:microsoft.com/office/officeart/2016/7/layout/LinearArrowProcessNumbered"/>
    <dgm:cxn modelId="{22E48D37-198A-4F8D-A504-4F2E02373C89}" type="presParOf" srcId="{D3853BED-9556-4B84-8319-BC4EACE47D4C}" destId="{0664672E-E5F3-4952-9A9C-A78093630138}" srcOrd="2" destOrd="0" presId="urn:microsoft.com/office/officeart/2016/7/layout/LinearArrowProcessNumbered"/>
    <dgm:cxn modelId="{7B8B043C-DCC4-4CE5-8201-3A2EBCF41DC9}" type="presParOf" srcId="{CDEB3B62-80C3-42C1-B1DB-690461D5FF13}" destId="{A8E747F1-B88D-4482-A528-838FB3FD6F5C}" srcOrd="5" destOrd="0" presId="urn:microsoft.com/office/officeart/2016/7/layout/LinearArrowProcessNumbered"/>
    <dgm:cxn modelId="{B304AB47-2F21-4943-A89E-A7DEB54D1611}" type="presParOf" srcId="{CDEB3B62-80C3-42C1-B1DB-690461D5FF13}" destId="{CAE7CAB2-6CE0-4D2B-939B-5720E22AA61B}" srcOrd="6" destOrd="0" presId="urn:microsoft.com/office/officeart/2016/7/layout/LinearArrowProcessNumbered"/>
    <dgm:cxn modelId="{089068E7-1C87-4896-8300-F1D44B6FBC84}" type="presParOf" srcId="{CAE7CAB2-6CE0-4D2B-939B-5720E22AA61B}" destId="{F5590E4E-D186-43C1-A4AC-B78AE9FBA61D}" srcOrd="0" destOrd="0" presId="urn:microsoft.com/office/officeart/2016/7/layout/LinearArrowProcessNumbered"/>
    <dgm:cxn modelId="{3BA5F685-229C-4605-9AA4-664369C5EA40}" type="presParOf" srcId="{CAE7CAB2-6CE0-4D2B-939B-5720E22AA61B}" destId="{3B4A62EC-820E-49AA-A040-8663D6A24E6B}" srcOrd="1" destOrd="0" presId="urn:microsoft.com/office/officeart/2016/7/layout/LinearArrowProcessNumbered"/>
    <dgm:cxn modelId="{BDF45BA3-A01D-4E7E-B0D2-9DE4AD1E9E47}" type="presParOf" srcId="{3B4A62EC-820E-49AA-A040-8663D6A24E6B}" destId="{A4C34807-94D2-4A46-A07F-CC9E202D9215}" srcOrd="0" destOrd="0" presId="urn:microsoft.com/office/officeart/2016/7/layout/LinearArrowProcessNumbered"/>
    <dgm:cxn modelId="{88E27615-947F-4C79-9E17-ABF902DD1642}" type="presParOf" srcId="{3B4A62EC-820E-49AA-A040-8663D6A24E6B}" destId="{7677FACD-8865-40CB-BDE3-7C5C2AA9223F}" srcOrd="1" destOrd="0" presId="urn:microsoft.com/office/officeart/2016/7/layout/LinearArrowProcessNumbered"/>
    <dgm:cxn modelId="{782C079A-7B7B-4751-8653-007807FF4FA9}" type="presParOf" srcId="{3B4A62EC-820E-49AA-A040-8663D6A24E6B}" destId="{6F4582E2-DBD5-47DC-BA3C-4B969C90A04F}" srcOrd="2" destOrd="0" presId="urn:microsoft.com/office/officeart/2016/7/layout/LinearArrowProcessNumbered"/>
    <dgm:cxn modelId="{3DB2E762-AFA3-41D8-B325-2DD4B444539B}" type="presParOf" srcId="{3B4A62EC-820E-49AA-A040-8663D6A24E6B}" destId="{294E5EEF-F930-4CD4-BCC4-6BB992523EA0}" srcOrd="3" destOrd="0" presId="urn:microsoft.com/office/officeart/2016/7/layout/LinearArrowProcessNumbered"/>
    <dgm:cxn modelId="{CA6161F6-D48F-4C96-A68C-80F8F22A02A3}" type="presParOf" srcId="{CAE7CAB2-6CE0-4D2B-939B-5720E22AA61B}" destId="{29E1B302-5D2A-4271-8222-829B5D1D3B63}" srcOrd="2" destOrd="0" presId="urn:microsoft.com/office/officeart/2016/7/layout/LinearArrowProcessNumbered"/>
    <dgm:cxn modelId="{7F73212F-C5A4-4D31-94BD-E6CF43A2A3F3}" type="presParOf" srcId="{CDEB3B62-80C3-42C1-B1DB-690461D5FF13}" destId="{5B6DE3E0-F47F-4068-AB8F-635D16163E1C}" srcOrd="7" destOrd="0" presId="urn:microsoft.com/office/officeart/2016/7/layout/LinearArrowProcessNumbered"/>
    <dgm:cxn modelId="{27BCC281-C5E0-480E-B86B-33C0DB9D7BBC}" type="presParOf" srcId="{CDEB3B62-80C3-42C1-B1DB-690461D5FF13}" destId="{E3893C8F-2D2B-4C1D-8A59-48744D77DB1A}" srcOrd="8" destOrd="0" presId="urn:microsoft.com/office/officeart/2016/7/layout/LinearArrowProcessNumbered"/>
    <dgm:cxn modelId="{9ADD85F8-5356-41B8-B63E-930B977F5ACA}" type="presParOf" srcId="{E3893C8F-2D2B-4C1D-8A59-48744D77DB1A}" destId="{505C3704-7D05-4D21-8FAA-5FD0136B352C}" srcOrd="0" destOrd="0" presId="urn:microsoft.com/office/officeart/2016/7/layout/LinearArrowProcessNumbered"/>
    <dgm:cxn modelId="{7EF1CDB0-F156-46C6-8A8E-EAD48B680757}" type="presParOf" srcId="{E3893C8F-2D2B-4C1D-8A59-48744D77DB1A}" destId="{D7872937-69DD-48FF-96BE-2A04C7057BC2}" srcOrd="1" destOrd="0" presId="urn:microsoft.com/office/officeart/2016/7/layout/LinearArrowProcessNumbered"/>
    <dgm:cxn modelId="{0D63073D-DDF6-46FD-B1AC-F9CDA3657F7B}" type="presParOf" srcId="{D7872937-69DD-48FF-96BE-2A04C7057BC2}" destId="{70D26EB0-23F2-4557-BB96-8026034F5E4F}" srcOrd="0" destOrd="0" presId="urn:microsoft.com/office/officeart/2016/7/layout/LinearArrowProcessNumbered"/>
    <dgm:cxn modelId="{DA9C3038-0BF4-4632-89ED-BC0E83A58B66}" type="presParOf" srcId="{D7872937-69DD-48FF-96BE-2A04C7057BC2}" destId="{07FCF064-7CEA-4616-B388-4EACDA594061}" srcOrd="1" destOrd="0" presId="urn:microsoft.com/office/officeart/2016/7/layout/LinearArrowProcessNumbered"/>
    <dgm:cxn modelId="{3A171E23-EB4F-4BD8-97C8-1BB71F79B768}" type="presParOf" srcId="{D7872937-69DD-48FF-96BE-2A04C7057BC2}" destId="{8D6919A4-90FF-497C-8DAC-915D4205A951}" srcOrd="2" destOrd="0" presId="urn:microsoft.com/office/officeart/2016/7/layout/LinearArrowProcessNumbered"/>
    <dgm:cxn modelId="{7C233E56-2638-4C90-A805-DBDAFCF3A359}" type="presParOf" srcId="{D7872937-69DD-48FF-96BE-2A04C7057BC2}" destId="{CF8AFCC6-52D2-42A7-8EE5-60BBA61AECCC}" srcOrd="3" destOrd="0" presId="urn:microsoft.com/office/officeart/2016/7/layout/LinearArrowProcessNumbered"/>
    <dgm:cxn modelId="{4F214DA6-673D-426C-B46C-2AF908AC5E2C}" type="presParOf" srcId="{E3893C8F-2D2B-4C1D-8A59-48744D77DB1A}" destId="{C5A5D992-997A-4ED3-B717-30458C99B8C1}" srcOrd="2" destOrd="0" presId="urn:microsoft.com/office/officeart/2016/7/layout/LinearArrowProcessNumbered"/>
    <dgm:cxn modelId="{2903E741-AF41-4354-99E2-206821734CD6}" type="presParOf" srcId="{CDEB3B62-80C3-42C1-B1DB-690461D5FF13}" destId="{595D6D95-72AB-4100-A9E0-9E16C4B98B33}" srcOrd="9" destOrd="0" presId="urn:microsoft.com/office/officeart/2016/7/layout/LinearArrowProcessNumbered"/>
    <dgm:cxn modelId="{C0C68AD9-C984-4FF7-BCE4-658649BAB5BD}" type="presParOf" srcId="{CDEB3B62-80C3-42C1-B1DB-690461D5FF13}" destId="{1A19907C-B04E-45A4-B01C-E20A86147A38}" srcOrd="10" destOrd="0" presId="urn:microsoft.com/office/officeart/2016/7/layout/LinearArrowProcessNumbered"/>
    <dgm:cxn modelId="{994C8384-452F-4514-BBF1-9DA5971FD2F4}" type="presParOf" srcId="{1A19907C-B04E-45A4-B01C-E20A86147A38}" destId="{CF9ABAF1-B0E9-4BA6-A48D-A69703B8D5AD}" srcOrd="0" destOrd="0" presId="urn:microsoft.com/office/officeart/2016/7/layout/LinearArrowProcessNumbered"/>
    <dgm:cxn modelId="{C83B53AE-8860-44A6-8449-903839F481C8}" type="presParOf" srcId="{1A19907C-B04E-45A4-B01C-E20A86147A38}" destId="{E964775E-161D-499F-95A7-B74DF173C40E}" srcOrd="1" destOrd="0" presId="urn:microsoft.com/office/officeart/2016/7/layout/LinearArrowProcessNumbered"/>
    <dgm:cxn modelId="{04D1C799-B0A6-4991-8FE4-644B8D25C990}" type="presParOf" srcId="{E964775E-161D-499F-95A7-B74DF173C40E}" destId="{5DCEB701-F620-46C1-9F42-BE93ADFA2CB1}" srcOrd="0" destOrd="0" presId="urn:microsoft.com/office/officeart/2016/7/layout/LinearArrowProcessNumbered"/>
    <dgm:cxn modelId="{B29A4856-ACB7-42A5-AD81-16EECFE6733A}" type="presParOf" srcId="{E964775E-161D-499F-95A7-B74DF173C40E}" destId="{A73FEF20-EB4D-4818-BB4E-296B4EC01B40}" srcOrd="1" destOrd="0" presId="urn:microsoft.com/office/officeart/2016/7/layout/LinearArrowProcessNumbered"/>
    <dgm:cxn modelId="{171927BF-D600-45C9-B1C9-9DCB76E79155}" type="presParOf" srcId="{E964775E-161D-499F-95A7-B74DF173C40E}" destId="{0DCA7562-E5C4-44A9-A23A-A6530831EB3E}" srcOrd="2" destOrd="0" presId="urn:microsoft.com/office/officeart/2016/7/layout/LinearArrowProcessNumbered"/>
    <dgm:cxn modelId="{201FE0BF-ABCF-49FA-A2C2-BBBB6E0BF35B}" type="presParOf" srcId="{E964775E-161D-499F-95A7-B74DF173C40E}" destId="{82185C57-0B09-4EF2-9351-CBD63A5F7CED}" srcOrd="3" destOrd="0" presId="urn:microsoft.com/office/officeart/2016/7/layout/LinearArrowProcessNumbered"/>
    <dgm:cxn modelId="{1F88D657-BE5F-4CB4-B2F1-9A2E535C34E3}" type="presParOf" srcId="{1A19907C-B04E-45A4-B01C-E20A86147A38}" destId="{6D6B7D9E-E304-496A-8E8D-D1DAC10F99F4}" srcOrd="2" destOrd="0" presId="urn:microsoft.com/office/officeart/2016/7/layout/LinearArrowProcessNumbered"/>
    <dgm:cxn modelId="{F2CDF5B3-107C-4D19-B867-BEEAF35FD0C3}" type="presParOf" srcId="{CDEB3B62-80C3-42C1-B1DB-690461D5FF13}" destId="{DDE3EF71-4077-4F09-8700-1B794A8F87CB}" srcOrd="11" destOrd="0" presId="urn:microsoft.com/office/officeart/2016/7/layout/LinearArrowProcessNumbered"/>
    <dgm:cxn modelId="{5E368D78-736B-4FE9-9FCC-9CF1CDC6FAF6}" type="presParOf" srcId="{CDEB3B62-80C3-42C1-B1DB-690461D5FF13}" destId="{190F4608-1F5F-48F7-8A32-AC7F7C52304E}" srcOrd="12" destOrd="0" presId="urn:microsoft.com/office/officeart/2016/7/layout/LinearArrowProcessNumbered"/>
    <dgm:cxn modelId="{D0453444-D5B9-466E-ACC9-22CE3DA7BCC6}" type="presParOf" srcId="{190F4608-1F5F-48F7-8A32-AC7F7C52304E}" destId="{88754687-D187-4F75-84E3-067E9D443B20}" srcOrd="0" destOrd="0" presId="urn:microsoft.com/office/officeart/2016/7/layout/LinearArrowProcessNumbered"/>
    <dgm:cxn modelId="{1D3C74E9-0B88-49CE-900B-FD7D6115E1A4}" type="presParOf" srcId="{190F4608-1F5F-48F7-8A32-AC7F7C52304E}" destId="{219213EB-60BD-407B-8A7E-E9477165C1CC}" srcOrd="1" destOrd="0" presId="urn:microsoft.com/office/officeart/2016/7/layout/LinearArrowProcessNumbered"/>
    <dgm:cxn modelId="{B73AF762-BD7C-46BA-9593-858AF2316781}" type="presParOf" srcId="{219213EB-60BD-407B-8A7E-E9477165C1CC}" destId="{0300B768-F072-45DB-B873-E23953DB610C}" srcOrd="0" destOrd="0" presId="urn:microsoft.com/office/officeart/2016/7/layout/LinearArrowProcessNumbered"/>
    <dgm:cxn modelId="{A1CB4A14-8D77-45A0-B7C0-F91FEC3245B7}" type="presParOf" srcId="{219213EB-60BD-407B-8A7E-E9477165C1CC}" destId="{759DBEA1-C6CC-4031-BF99-B3C3E5C5A264}" srcOrd="1" destOrd="0" presId="urn:microsoft.com/office/officeart/2016/7/layout/LinearArrowProcessNumbered"/>
    <dgm:cxn modelId="{B679DB77-AF65-4613-8284-3BF7FD3E2BA0}" type="presParOf" srcId="{219213EB-60BD-407B-8A7E-E9477165C1CC}" destId="{26C0C907-8D43-446B-AEB4-DAD9CB4B4A75}" srcOrd="2" destOrd="0" presId="urn:microsoft.com/office/officeart/2016/7/layout/LinearArrowProcessNumbered"/>
    <dgm:cxn modelId="{BA124C97-2553-47ED-9089-1598C9515E60}" type="presParOf" srcId="{219213EB-60BD-407B-8A7E-E9477165C1CC}" destId="{152FE243-99C1-4645-B7F4-DC8935B20BC3}" srcOrd="3" destOrd="0" presId="urn:microsoft.com/office/officeart/2016/7/layout/LinearArrowProcessNumbered"/>
    <dgm:cxn modelId="{49753082-4EB5-43EA-9FD8-888477B87F3A}" type="presParOf" srcId="{190F4608-1F5F-48F7-8A32-AC7F7C52304E}" destId="{59C499A3-2E45-4914-B50B-B5DCFF68CEAA}" srcOrd="2" destOrd="0" presId="urn:microsoft.com/office/officeart/2016/7/layout/LinearArrowProcessNumbered"/>
    <dgm:cxn modelId="{12362EE0-F366-45CF-B0E0-F710F0FDF7BD}" type="presParOf" srcId="{CDEB3B62-80C3-42C1-B1DB-690461D5FF13}" destId="{184B094C-911F-40CC-841E-F48ECF2801EE}" srcOrd="13" destOrd="0" presId="urn:microsoft.com/office/officeart/2016/7/layout/LinearArrowProcessNumbered"/>
    <dgm:cxn modelId="{C93211EC-D89A-461F-ABA4-8D609F603323}" type="presParOf" srcId="{CDEB3B62-80C3-42C1-B1DB-690461D5FF13}" destId="{A33A7052-0244-4E78-BA38-473E4F46FD3C}" srcOrd="14" destOrd="0" presId="urn:microsoft.com/office/officeart/2016/7/layout/LinearArrowProcessNumbered"/>
    <dgm:cxn modelId="{82BD729E-D5A0-424D-A987-8D86E6D1967D}" type="presParOf" srcId="{A33A7052-0244-4E78-BA38-473E4F46FD3C}" destId="{58B23CD9-CB35-4EA1-9BF7-64D15E704F62}" srcOrd="0" destOrd="0" presId="urn:microsoft.com/office/officeart/2016/7/layout/LinearArrowProcessNumbered"/>
    <dgm:cxn modelId="{151386FA-13BD-4496-BAC2-8200B2ABF0F5}" type="presParOf" srcId="{A33A7052-0244-4E78-BA38-473E4F46FD3C}" destId="{6D835D19-0B6F-43EB-8145-147F1B4D930A}" srcOrd="1" destOrd="0" presId="urn:microsoft.com/office/officeart/2016/7/layout/LinearArrowProcessNumbered"/>
    <dgm:cxn modelId="{9873C6F9-4A23-45D3-B7E8-C035255D61AA}" type="presParOf" srcId="{6D835D19-0B6F-43EB-8145-147F1B4D930A}" destId="{F450402B-BE5A-48C8-A09F-ED603CC67F3B}" srcOrd="0" destOrd="0" presId="urn:microsoft.com/office/officeart/2016/7/layout/LinearArrowProcessNumbered"/>
    <dgm:cxn modelId="{5067A309-504B-4C4D-93A1-B19EEAC78CE3}" type="presParOf" srcId="{6D835D19-0B6F-43EB-8145-147F1B4D930A}" destId="{7DB54A4D-535D-4D04-9669-4481CEBCE737}" srcOrd="1" destOrd="0" presId="urn:microsoft.com/office/officeart/2016/7/layout/LinearArrowProcessNumbered"/>
    <dgm:cxn modelId="{B40202A8-51C7-401C-B0FE-BB97AD04973B}" type="presParOf" srcId="{6D835D19-0B6F-43EB-8145-147F1B4D930A}" destId="{889F2D57-1CA5-4565-A595-7CA3B970A196}" srcOrd="2" destOrd="0" presId="urn:microsoft.com/office/officeart/2016/7/layout/LinearArrowProcessNumbered"/>
    <dgm:cxn modelId="{F322FF18-6B7D-4B29-84FC-737256A018C8}" type="presParOf" srcId="{6D835D19-0B6F-43EB-8145-147F1B4D930A}" destId="{678860E6-26D5-452C-BD3E-D7A5285B6D92}" srcOrd="3" destOrd="0" presId="urn:microsoft.com/office/officeart/2016/7/layout/LinearArrowProcessNumbered"/>
    <dgm:cxn modelId="{A96A5664-F1FB-4B18-823A-AD2D274484A8}" type="presParOf" srcId="{A33A7052-0244-4E78-BA38-473E4F46FD3C}" destId="{A6118399-5B58-43AF-807B-57EFE13D9F2A}" srcOrd="2" destOrd="0" presId="urn:microsoft.com/office/officeart/2016/7/layout/LinearArrowProcessNumbered"/>
    <dgm:cxn modelId="{3D3BB2B1-976D-4AA4-BF7D-0E62C87FBEFA}" type="presParOf" srcId="{CDEB3B62-80C3-42C1-B1DB-690461D5FF13}" destId="{13294192-41A4-4E4C-B190-CE9DBE91C81F}" srcOrd="15" destOrd="0" presId="urn:microsoft.com/office/officeart/2016/7/layout/LinearArrowProcessNumbered"/>
    <dgm:cxn modelId="{F5967DCD-85F2-4BB7-81D9-9369C0430788}" type="presParOf" srcId="{CDEB3B62-80C3-42C1-B1DB-690461D5FF13}" destId="{F1F3366E-6319-4379-B8A2-58F069B94FCC}" srcOrd="16" destOrd="0" presId="urn:microsoft.com/office/officeart/2016/7/layout/LinearArrowProcessNumbered"/>
    <dgm:cxn modelId="{28306A55-343B-4DE3-B2C1-66CA5F5CD080}" type="presParOf" srcId="{F1F3366E-6319-4379-B8A2-58F069B94FCC}" destId="{D8D469E4-A67F-4BCB-B243-9683250F4495}" srcOrd="0" destOrd="0" presId="urn:microsoft.com/office/officeart/2016/7/layout/LinearArrowProcessNumbered"/>
    <dgm:cxn modelId="{2DDB63F2-C932-4148-BFDC-CCA48395DD17}" type="presParOf" srcId="{F1F3366E-6319-4379-B8A2-58F069B94FCC}" destId="{3264807B-B751-42D4-8161-17ACE76B8812}" srcOrd="1" destOrd="0" presId="urn:microsoft.com/office/officeart/2016/7/layout/LinearArrowProcessNumbered"/>
    <dgm:cxn modelId="{1F177C96-180F-4AEF-A091-97D5C6C44B5A}" type="presParOf" srcId="{3264807B-B751-42D4-8161-17ACE76B8812}" destId="{F434C0BF-F69B-431A-86FF-7B821BD6C22C}" srcOrd="0" destOrd="0" presId="urn:microsoft.com/office/officeart/2016/7/layout/LinearArrowProcessNumbered"/>
    <dgm:cxn modelId="{EA3CE919-A7C0-45BC-AC84-34DAAC55A780}" type="presParOf" srcId="{3264807B-B751-42D4-8161-17ACE76B8812}" destId="{B512D0BD-9A50-423E-9E12-F5854B249FBB}" srcOrd="1" destOrd="0" presId="urn:microsoft.com/office/officeart/2016/7/layout/LinearArrowProcessNumbered"/>
    <dgm:cxn modelId="{55563BD8-8DC3-49AD-AD83-A75186841477}" type="presParOf" srcId="{3264807B-B751-42D4-8161-17ACE76B8812}" destId="{9D2E1EC2-E7AA-4158-B4D1-7D8D07631F6F}" srcOrd="2" destOrd="0" presId="urn:microsoft.com/office/officeart/2016/7/layout/LinearArrowProcessNumbered"/>
    <dgm:cxn modelId="{12404FA0-39A4-433C-A318-E5929CC9FFB3}" type="presParOf" srcId="{3264807B-B751-42D4-8161-17ACE76B8812}" destId="{5491A33E-805A-43BA-98AA-AF0BA05505D6}" srcOrd="3" destOrd="0" presId="urn:microsoft.com/office/officeart/2016/7/layout/LinearArrowProcessNumbered"/>
    <dgm:cxn modelId="{5B773139-645C-4D69-9A39-6C5F286F6FFC}" type="presParOf" srcId="{F1F3366E-6319-4379-B8A2-58F069B94FCC}" destId="{ECE0635C-A111-4078-B466-9DDC11FDF10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936F60-DF57-4657-B539-3C50B4E639A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BA873CB-164C-4416-8659-1992734D7C18}">
      <dgm:prSet/>
      <dgm:spPr/>
      <dgm:t>
        <a:bodyPr/>
        <a:lstStyle/>
        <a:p>
          <a:r>
            <a:rPr lang="en-IN" b="1"/>
            <a:t>Speech Recognition</a:t>
          </a:r>
          <a:r>
            <a:rPr lang="en-IN"/>
            <a:t>: Language models assist in converting spoken language into text by predicting the sequence of words or phonemes that most likely correspond to the input speech.</a:t>
          </a:r>
          <a:endParaRPr lang="en-US"/>
        </a:p>
      </dgm:t>
    </dgm:pt>
    <dgm:pt modelId="{36DEEA39-B740-42E7-A821-AD760179BE14}" type="parTrans" cxnId="{EE8EC0B7-EC72-4A10-AC74-E73BB3A005FC}">
      <dgm:prSet/>
      <dgm:spPr/>
      <dgm:t>
        <a:bodyPr/>
        <a:lstStyle/>
        <a:p>
          <a:endParaRPr lang="en-US"/>
        </a:p>
      </dgm:t>
    </dgm:pt>
    <dgm:pt modelId="{CE88FDA7-D16F-43FA-A47C-0613B5FD34CD}" type="sibTrans" cxnId="{EE8EC0B7-EC72-4A10-AC74-E73BB3A005FC}">
      <dgm:prSet/>
      <dgm:spPr/>
      <dgm:t>
        <a:bodyPr/>
        <a:lstStyle/>
        <a:p>
          <a:endParaRPr lang="en-US"/>
        </a:p>
      </dgm:t>
    </dgm:pt>
    <dgm:pt modelId="{3AD71244-7F71-4914-8A01-68BED6422AC5}">
      <dgm:prSet/>
      <dgm:spPr/>
      <dgm:t>
        <a:bodyPr/>
        <a:lstStyle/>
        <a:p>
          <a:r>
            <a:rPr lang="en-IN" b="1"/>
            <a:t>Text Generation</a:t>
          </a:r>
          <a:r>
            <a:rPr lang="en-IN"/>
            <a:t>: Language models can generate human-like text, which finds applications in chatbots, virtual assistants, content generation, and creative writing.</a:t>
          </a:r>
          <a:endParaRPr lang="en-US"/>
        </a:p>
      </dgm:t>
    </dgm:pt>
    <dgm:pt modelId="{06ADFFD8-E267-4260-8252-6623FE7D3BE2}" type="parTrans" cxnId="{45549EE5-5735-4AFD-9A1E-18264ECC9A0D}">
      <dgm:prSet/>
      <dgm:spPr/>
      <dgm:t>
        <a:bodyPr/>
        <a:lstStyle/>
        <a:p>
          <a:endParaRPr lang="en-US"/>
        </a:p>
      </dgm:t>
    </dgm:pt>
    <dgm:pt modelId="{9BBFAA1E-D2A5-4AF0-917C-7F48A1A84482}" type="sibTrans" cxnId="{45549EE5-5735-4AFD-9A1E-18264ECC9A0D}">
      <dgm:prSet/>
      <dgm:spPr/>
      <dgm:t>
        <a:bodyPr/>
        <a:lstStyle/>
        <a:p>
          <a:endParaRPr lang="en-US"/>
        </a:p>
      </dgm:t>
    </dgm:pt>
    <dgm:pt modelId="{37F707C8-16F2-48F6-990B-80007427E14A}">
      <dgm:prSet/>
      <dgm:spPr/>
      <dgm:t>
        <a:bodyPr/>
        <a:lstStyle/>
        <a:p>
          <a:r>
            <a:rPr lang="en-IN" b="1"/>
            <a:t>Information Retrieval</a:t>
          </a:r>
          <a:r>
            <a:rPr lang="en-IN"/>
            <a:t>: Language models assist in retrieving relevant information from large text corpora or databases by analyzing the context of queries and matching them with relevant documents.</a:t>
          </a:r>
          <a:endParaRPr lang="en-US"/>
        </a:p>
      </dgm:t>
    </dgm:pt>
    <dgm:pt modelId="{1AA0DA0D-E402-429C-907A-FDFD5A9D85B5}" type="parTrans" cxnId="{3E81564E-5D30-40B7-9A8F-D592A7D8CBA7}">
      <dgm:prSet/>
      <dgm:spPr/>
      <dgm:t>
        <a:bodyPr/>
        <a:lstStyle/>
        <a:p>
          <a:endParaRPr lang="en-US"/>
        </a:p>
      </dgm:t>
    </dgm:pt>
    <dgm:pt modelId="{10F6572B-D9B1-4299-B026-3EA4856CF713}" type="sibTrans" cxnId="{3E81564E-5D30-40B7-9A8F-D592A7D8CBA7}">
      <dgm:prSet/>
      <dgm:spPr/>
      <dgm:t>
        <a:bodyPr/>
        <a:lstStyle/>
        <a:p>
          <a:endParaRPr lang="en-US"/>
        </a:p>
      </dgm:t>
    </dgm:pt>
    <dgm:pt modelId="{A3C53F19-45F3-47CD-89CD-7AF9172E2D86}">
      <dgm:prSet/>
      <dgm:spPr/>
      <dgm:t>
        <a:bodyPr/>
        <a:lstStyle/>
        <a:p>
          <a:r>
            <a:rPr lang="en-IN" b="1"/>
            <a:t>Spell Checking and Auto-correction</a:t>
          </a:r>
          <a:r>
            <a:rPr lang="en-IN"/>
            <a:t>: Language models help in detecting and correcting spelling errors by suggesting the most probable correct words based on the context of the input text.</a:t>
          </a:r>
          <a:endParaRPr lang="en-US"/>
        </a:p>
      </dgm:t>
    </dgm:pt>
    <dgm:pt modelId="{79F4A607-0875-4F84-9862-B5AD23073F52}" type="parTrans" cxnId="{746EFECC-3C7B-4796-8806-32A92C1C02B1}">
      <dgm:prSet/>
      <dgm:spPr/>
      <dgm:t>
        <a:bodyPr/>
        <a:lstStyle/>
        <a:p>
          <a:endParaRPr lang="en-US"/>
        </a:p>
      </dgm:t>
    </dgm:pt>
    <dgm:pt modelId="{668E7EED-A319-4A95-BB85-186B0B954721}" type="sibTrans" cxnId="{746EFECC-3C7B-4796-8806-32A92C1C02B1}">
      <dgm:prSet/>
      <dgm:spPr/>
      <dgm:t>
        <a:bodyPr/>
        <a:lstStyle/>
        <a:p>
          <a:endParaRPr lang="en-US"/>
        </a:p>
      </dgm:t>
    </dgm:pt>
    <dgm:pt modelId="{A5D6C3E2-9435-4436-8FAE-5DC47431A77F}">
      <dgm:prSet/>
      <dgm:spPr/>
      <dgm:t>
        <a:bodyPr/>
        <a:lstStyle/>
        <a:p>
          <a:r>
            <a:rPr lang="en-IN" b="1"/>
            <a:t>Search Engine Optimization (SEO)</a:t>
          </a:r>
          <a:r>
            <a:rPr lang="en-IN"/>
            <a:t>: Language models play a crucial role in understanding search queries and ranking web pages based on their relevance to the user's intent, thus improving search engine performance.</a:t>
          </a:r>
          <a:endParaRPr lang="en-US"/>
        </a:p>
      </dgm:t>
    </dgm:pt>
    <dgm:pt modelId="{5E5ADFFA-F08F-4E3F-B596-8C86EA864107}" type="parTrans" cxnId="{6A116C98-35BE-49C0-A17A-3EEE03F51AA4}">
      <dgm:prSet/>
      <dgm:spPr/>
      <dgm:t>
        <a:bodyPr/>
        <a:lstStyle/>
        <a:p>
          <a:endParaRPr lang="en-US"/>
        </a:p>
      </dgm:t>
    </dgm:pt>
    <dgm:pt modelId="{B040028A-1D3F-43B8-B18F-068E6FF8059B}" type="sibTrans" cxnId="{6A116C98-35BE-49C0-A17A-3EEE03F51AA4}">
      <dgm:prSet/>
      <dgm:spPr/>
      <dgm:t>
        <a:bodyPr/>
        <a:lstStyle/>
        <a:p>
          <a:endParaRPr lang="en-US"/>
        </a:p>
      </dgm:t>
    </dgm:pt>
    <dgm:pt modelId="{E78CAC0A-082C-444A-8034-FAB11FF048D1}">
      <dgm:prSet/>
      <dgm:spPr/>
      <dgm:t>
        <a:bodyPr/>
        <a:lstStyle/>
        <a:p>
          <a:r>
            <a:rPr lang="en-IN" b="1"/>
            <a:t>Language Understanding and Dialogue Systems</a:t>
          </a:r>
          <a:r>
            <a:rPr lang="en-IN"/>
            <a:t>: Language models aid in understanding natural language queries and generating appropriate responses in dialogue systems, including chatbots, virtual agents, and customer service applications.</a:t>
          </a:r>
          <a:endParaRPr lang="en-US"/>
        </a:p>
      </dgm:t>
    </dgm:pt>
    <dgm:pt modelId="{46B4278A-E8A3-485A-92A3-F56AA0D459C6}" type="parTrans" cxnId="{562CBE86-51CF-4A5B-8E9D-060638F484EC}">
      <dgm:prSet/>
      <dgm:spPr/>
      <dgm:t>
        <a:bodyPr/>
        <a:lstStyle/>
        <a:p>
          <a:endParaRPr lang="en-US"/>
        </a:p>
      </dgm:t>
    </dgm:pt>
    <dgm:pt modelId="{0B11BF8C-3EC7-4C98-90E4-43029914D89D}" type="sibTrans" cxnId="{562CBE86-51CF-4A5B-8E9D-060638F484EC}">
      <dgm:prSet/>
      <dgm:spPr/>
      <dgm:t>
        <a:bodyPr/>
        <a:lstStyle/>
        <a:p>
          <a:endParaRPr lang="en-US"/>
        </a:p>
      </dgm:t>
    </dgm:pt>
    <dgm:pt modelId="{A2CA70EE-BED4-4AA4-AF29-A38E7A01764B}">
      <dgm:prSet/>
      <dgm:spPr/>
      <dgm:t>
        <a:bodyPr/>
        <a:lstStyle/>
        <a:p>
          <a:r>
            <a:rPr lang="en-IN" b="1"/>
            <a:t>Language Modeling Research</a:t>
          </a:r>
          <a:r>
            <a:rPr lang="en-IN"/>
            <a:t>: Language models serve as a fundamental tool for researchers in linguistics, cognitive science, and artificial intelligence to study and understand various aspects of human language, such as syntax, semantics, and pragmatics</a:t>
          </a:r>
          <a:endParaRPr lang="en-US"/>
        </a:p>
      </dgm:t>
    </dgm:pt>
    <dgm:pt modelId="{DDA42020-EC85-4DAA-B5B6-B64EA9F244BF}" type="parTrans" cxnId="{43793F28-719F-45C3-960B-F5526F5615FB}">
      <dgm:prSet/>
      <dgm:spPr/>
      <dgm:t>
        <a:bodyPr/>
        <a:lstStyle/>
        <a:p>
          <a:endParaRPr lang="en-US"/>
        </a:p>
      </dgm:t>
    </dgm:pt>
    <dgm:pt modelId="{1C93E33F-9A76-46BE-A753-5ECDA1934174}" type="sibTrans" cxnId="{43793F28-719F-45C3-960B-F5526F5615FB}">
      <dgm:prSet/>
      <dgm:spPr/>
      <dgm:t>
        <a:bodyPr/>
        <a:lstStyle/>
        <a:p>
          <a:endParaRPr lang="en-US"/>
        </a:p>
      </dgm:t>
    </dgm:pt>
    <dgm:pt modelId="{B79AFA84-5A7A-48A1-B2DB-1302E70B693E}" type="pres">
      <dgm:prSet presAssocID="{E1936F60-DF57-4657-B539-3C50B4E639A8}" presName="root" presStyleCnt="0">
        <dgm:presLayoutVars>
          <dgm:dir/>
          <dgm:resizeHandles val="exact"/>
        </dgm:presLayoutVars>
      </dgm:prSet>
      <dgm:spPr/>
    </dgm:pt>
    <dgm:pt modelId="{83E0E49C-1152-4960-B950-0B896EB808EF}" type="pres">
      <dgm:prSet presAssocID="{E1936F60-DF57-4657-B539-3C50B4E639A8}" presName="container" presStyleCnt="0">
        <dgm:presLayoutVars>
          <dgm:dir/>
          <dgm:resizeHandles val="exact"/>
        </dgm:presLayoutVars>
      </dgm:prSet>
      <dgm:spPr/>
    </dgm:pt>
    <dgm:pt modelId="{21BB1B37-681E-40D7-B49E-04238A38C842}" type="pres">
      <dgm:prSet presAssocID="{CBA873CB-164C-4416-8659-1992734D7C18}" presName="compNode" presStyleCnt="0"/>
      <dgm:spPr/>
    </dgm:pt>
    <dgm:pt modelId="{780D3269-8997-4007-B48A-1464A43F5FA3}" type="pres">
      <dgm:prSet presAssocID="{CBA873CB-164C-4416-8659-1992734D7C18}" presName="iconBgRect" presStyleLbl="bgShp" presStyleIdx="0" presStyleCnt="7"/>
      <dgm:spPr/>
    </dgm:pt>
    <dgm:pt modelId="{D210EEF8-4C32-4E98-A77E-8B3484B58E24}" type="pres">
      <dgm:prSet presAssocID="{CBA873CB-164C-4416-8659-1992734D7C1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10A4DE28-CC77-4017-9671-FBBC96059501}" type="pres">
      <dgm:prSet presAssocID="{CBA873CB-164C-4416-8659-1992734D7C18}" presName="spaceRect" presStyleCnt="0"/>
      <dgm:spPr/>
    </dgm:pt>
    <dgm:pt modelId="{02434AC6-9890-42E3-B682-F24C4840ADDE}" type="pres">
      <dgm:prSet presAssocID="{CBA873CB-164C-4416-8659-1992734D7C18}" presName="textRect" presStyleLbl="revTx" presStyleIdx="0" presStyleCnt="7">
        <dgm:presLayoutVars>
          <dgm:chMax val="1"/>
          <dgm:chPref val="1"/>
        </dgm:presLayoutVars>
      </dgm:prSet>
      <dgm:spPr/>
    </dgm:pt>
    <dgm:pt modelId="{9A30E792-A86C-439E-B98C-1DD8A6B7ABF0}" type="pres">
      <dgm:prSet presAssocID="{CE88FDA7-D16F-43FA-A47C-0613B5FD34CD}" presName="sibTrans" presStyleLbl="sibTrans2D1" presStyleIdx="0" presStyleCnt="0"/>
      <dgm:spPr/>
    </dgm:pt>
    <dgm:pt modelId="{A1BACECA-28F8-442B-B8D7-07341B2AE027}" type="pres">
      <dgm:prSet presAssocID="{3AD71244-7F71-4914-8A01-68BED6422AC5}" presName="compNode" presStyleCnt="0"/>
      <dgm:spPr/>
    </dgm:pt>
    <dgm:pt modelId="{AD4E1DCE-01C4-4C03-A2FC-36BD179CD978}" type="pres">
      <dgm:prSet presAssocID="{3AD71244-7F71-4914-8A01-68BED6422AC5}" presName="iconBgRect" presStyleLbl="bgShp" presStyleIdx="1" presStyleCnt="7"/>
      <dgm:spPr/>
    </dgm:pt>
    <dgm:pt modelId="{E86B32E9-3E6A-4F4C-9B22-3322D34370BE}" type="pres">
      <dgm:prSet presAssocID="{3AD71244-7F71-4914-8A01-68BED6422AC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67C518D-1F43-444F-9619-FD5B04FD6E41}" type="pres">
      <dgm:prSet presAssocID="{3AD71244-7F71-4914-8A01-68BED6422AC5}" presName="spaceRect" presStyleCnt="0"/>
      <dgm:spPr/>
    </dgm:pt>
    <dgm:pt modelId="{D238AD7A-B79E-4EB4-83B5-DAEBE8F57082}" type="pres">
      <dgm:prSet presAssocID="{3AD71244-7F71-4914-8A01-68BED6422AC5}" presName="textRect" presStyleLbl="revTx" presStyleIdx="1" presStyleCnt="7">
        <dgm:presLayoutVars>
          <dgm:chMax val="1"/>
          <dgm:chPref val="1"/>
        </dgm:presLayoutVars>
      </dgm:prSet>
      <dgm:spPr/>
    </dgm:pt>
    <dgm:pt modelId="{9F771FE2-2D57-4CE0-95EB-29D79852FA6B}" type="pres">
      <dgm:prSet presAssocID="{9BBFAA1E-D2A5-4AF0-917C-7F48A1A84482}" presName="sibTrans" presStyleLbl="sibTrans2D1" presStyleIdx="0" presStyleCnt="0"/>
      <dgm:spPr/>
    </dgm:pt>
    <dgm:pt modelId="{F8D77F08-4774-4F41-AC29-623EA7112BD6}" type="pres">
      <dgm:prSet presAssocID="{37F707C8-16F2-48F6-990B-80007427E14A}" presName="compNode" presStyleCnt="0"/>
      <dgm:spPr/>
    </dgm:pt>
    <dgm:pt modelId="{486D6B64-AF17-44DA-8914-78F4B3B0FDB1}" type="pres">
      <dgm:prSet presAssocID="{37F707C8-16F2-48F6-990B-80007427E14A}" presName="iconBgRect" presStyleLbl="bgShp" presStyleIdx="2" presStyleCnt="7"/>
      <dgm:spPr/>
    </dgm:pt>
    <dgm:pt modelId="{E9AB03AE-24BB-4921-9CB0-53649655FB24}" type="pres">
      <dgm:prSet presAssocID="{37F707C8-16F2-48F6-990B-80007427E14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7ED6228-3BB2-425C-AE16-AC1B13FA3022}" type="pres">
      <dgm:prSet presAssocID="{37F707C8-16F2-48F6-990B-80007427E14A}" presName="spaceRect" presStyleCnt="0"/>
      <dgm:spPr/>
    </dgm:pt>
    <dgm:pt modelId="{B272ADEB-DB6A-4188-B84C-0E32BCC1183F}" type="pres">
      <dgm:prSet presAssocID="{37F707C8-16F2-48F6-990B-80007427E14A}" presName="textRect" presStyleLbl="revTx" presStyleIdx="2" presStyleCnt="7">
        <dgm:presLayoutVars>
          <dgm:chMax val="1"/>
          <dgm:chPref val="1"/>
        </dgm:presLayoutVars>
      </dgm:prSet>
      <dgm:spPr/>
    </dgm:pt>
    <dgm:pt modelId="{B5F4F566-6A22-42D9-9C4B-FA2D5C5E19B8}" type="pres">
      <dgm:prSet presAssocID="{10F6572B-D9B1-4299-B026-3EA4856CF713}" presName="sibTrans" presStyleLbl="sibTrans2D1" presStyleIdx="0" presStyleCnt="0"/>
      <dgm:spPr/>
    </dgm:pt>
    <dgm:pt modelId="{8F8609FA-FF21-4688-B004-295B9064B604}" type="pres">
      <dgm:prSet presAssocID="{A3C53F19-45F3-47CD-89CD-7AF9172E2D86}" presName="compNode" presStyleCnt="0"/>
      <dgm:spPr/>
    </dgm:pt>
    <dgm:pt modelId="{01F40109-6B5D-49CE-B216-9E6E4FDD7622}" type="pres">
      <dgm:prSet presAssocID="{A3C53F19-45F3-47CD-89CD-7AF9172E2D86}" presName="iconBgRect" presStyleLbl="bgShp" presStyleIdx="3" presStyleCnt="7"/>
      <dgm:spPr/>
    </dgm:pt>
    <dgm:pt modelId="{56888F22-64B2-4E46-8039-914E441C9985}" type="pres">
      <dgm:prSet presAssocID="{A3C53F19-45F3-47CD-89CD-7AF9172E2D8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47A408D4-6258-4339-984E-46C5589E2826}" type="pres">
      <dgm:prSet presAssocID="{A3C53F19-45F3-47CD-89CD-7AF9172E2D86}" presName="spaceRect" presStyleCnt="0"/>
      <dgm:spPr/>
    </dgm:pt>
    <dgm:pt modelId="{42703E18-3DF1-4BA1-8A3F-563846E6330E}" type="pres">
      <dgm:prSet presAssocID="{A3C53F19-45F3-47CD-89CD-7AF9172E2D86}" presName="textRect" presStyleLbl="revTx" presStyleIdx="3" presStyleCnt="7">
        <dgm:presLayoutVars>
          <dgm:chMax val="1"/>
          <dgm:chPref val="1"/>
        </dgm:presLayoutVars>
      </dgm:prSet>
      <dgm:spPr/>
    </dgm:pt>
    <dgm:pt modelId="{52D60EBF-608D-4858-999A-D8476819598C}" type="pres">
      <dgm:prSet presAssocID="{668E7EED-A319-4A95-BB85-186B0B954721}" presName="sibTrans" presStyleLbl="sibTrans2D1" presStyleIdx="0" presStyleCnt="0"/>
      <dgm:spPr/>
    </dgm:pt>
    <dgm:pt modelId="{72AE25CC-468B-44AE-84D0-D014EE98AE85}" type="pres">
      <dgm:prSet presAssocID="{A5D6C3E2-9435-4436-8FAE-5DC47431A77F}" presName="compNode" presStyleCnt="0"/>
      <dgm:spPr/>
    </dgm:pt>
    <dgm:pt modelId="{23B5378B-790E-4F42-A154-48D0E0D4B971}" type="pres">
      <dgm:prSet presAssocID="{A5D6C3E2-9435-4436-8FAE-5DC47431A77F}" presName="iconBgRect" presStyleLbl="bgShp" presStyleIdx="4" presStyleCnt="7"/>
      <dgm:spPr/>
    </dgm:pt>
    <dgm:pt modelId="{7AEFAE88-647E-491B-81FF-CC6D24BE0082}" type="pres">
      <dgm:prSet presAssocID="{A5D6C3E2-9435-4436-8FAE-5DC47431A77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titles"/>
        </a:ext>
      </dgm:extLst>
    </dgm:pt>
    <dgm:pt modelId="{FA05FF40-6FCB-4606-9BE7-B0CBEA306FA3}" type="pres">
      <dgm:prSet presAssocID="{A5D6C3E2-9435-4436-8FAE-5DC47431A77F}" presName="spaceRect" presStyleCnt="0"/>
      <dgm:spPr/>
    </dgm:pt>
    <dgm:pt modelId="{CA16C024-3D4A-43C9-9B8A-569D0CA97ED8}" type="pres">
      <dgm:prSet presAssocID="{A5D6C3E2-9435-4436-8FAE-5DC47431A77F}" presName="textRect" presStyleLbl="revTx" presStyleIdx="4" presStyleCnt="7">
        <dgm:presLayoutVars>
          <dgm:chMax val="1"/>
          <dgm:chPref val="1"/>
        </dgm:presLayoutVars>
      </dgm:prSet>
      <dgm:spPr/>
    </dgm:pt>
    <dgm:pt modelId="{6A041382-78DA-43B2-8791-87EEF6E6C66D}" type="pres">
      <dgm:prSet presAssocID="{B040028A-1D3F-43B8-B18F-068E6FF8059B}" presName="sibTrans" presStyleLbl="sibTrans2D1" presStyleIdx="0" presStyleCnt="0"/>
      <dgm:spPr/>
    </dgm:pt>
    <dgm:pt modelId="{75334653-C8F5-413D-ABB9-479E6B4AE496}" type="pres">
      <dgm:prSet presAssocID="{E78CAC0A-082C-444A-8034-FAB11FF048D1}" presName="compNode" presStyleCnt="0"/>
      <dgm:spPr/>
    </dgm:pt>
    <dgm:pt modelId="{3A731982-F029-4CC1-AB07-3E287AF76417}" type="pres">
      <dgm:prSet presAssocID="{E78CAC0A-082C-444A-8034-FAB11FF048D1}" presName="iconBgRect" presStyleLbl="bgShp" presStyleIdx="5" presStyleCnt="7"/>
      <dgm:spPr/>
    </dgm:pt>
    <dgm:pt modelId="{A9C79E04-9660-49CF-9714-9924082315FB}" type="pres">
      <dgm:prSet presAssocID="{E78CAC0A-082C-444A-8034-FAB11FF048D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Bubble"/>
        </a:ext>
      </dgm:extLst>
    </dgm:pt>
    <dgm:pt modelId="{E12CDD1A-A754-44D8-A5D7-FFFF58E4FEB2}" type="pres">
      <dgm:prSet presAssocID="{E78CAC0A-082C-444A-8034-FAB11FF048D1}" presName="spaceRect" presStyleCnt="0"/>
      <dgm:spPr/>
    </dgm:pt>
    <dgm:pt modelId="{FAF2A18F-7811-4F7C-9EFF-F202577EF1D1}" type="pres">
      <dgm:prSet presAssocID="{E78CAC0A-082C-444A-8034-FAB11FF048D1}" presName="textRect" presStyleLbl="revTx" presStyleIdx="5" presStyleCnt="7">
        <dgm:presLayoutVars>
          <dgm:chMax val="1"/>
          <dgm:chPref val="1"/>
        </dgm:presLayoutVars>
      </dgm:prSet>
      <dgm:spPr/>
    </dgm:pt>
    <dgm:pt modelId="{6808619D-A1E5-47E1-957B-C7F8374F9357}" type="pres">
      <dgm:prSet presAssocID="{0B11BF8C-3EC7-4C98-90E4-43029914D89D}" presName="sibTrans" presStyleLbl="sibTrans2D1" presStyleIdx="0" presStyleCnt="0"/>
      <dgm:spPr/>
    </dgm:pt>
    <dgm:pt modelId="{6A73FDD5-3093-4CD1-B38E-56E3A381C238}" type="pres">
      <dgm:prSet presAssocID="{A2CA70EE-BED4-4AA4-AF29-A38E7A01764B}" presName="compNode" presStyleCnt="0"/>
      <dgm:spPr/>
    </dgm:pt>
    <dgm:pt modelId="{5C86EB46-46BB-4EF7-8AB1-E8E089C7DF6A}" type="pres">
      <dgm:prSet presAssocID="{A2CA70EE-BED4-4AA4-AF29-A38E7A01764B}" presName="iconBgRect" presStyleLbl="bgShp" presStyleIdx="6" presStyleCnt="7"/>
      <dgm:spPr/>
    </dgm:pt>
    <dgm:pt modelId="{CF50295D-2650-4D5E-93F3-4E3AA55BCFF4}" type="pres">
      <dgm:prSet presAssocID="{A2CA70EE-BED4-4AA4-AF29-A38E7A01764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erson with Idea"/>
        </a:ext>
      </dgm:extLst>
    </dgm:pt>
    <dgm:pt modelId="{F3AE49D7-7FD7-4124-9F6D-883FCFA0FD4B}" type="pres">
      <dgm:prSet presAssocID="{A2CA70EE-BED4-4AA4-AF29-A38E7A01764B}" presName="spaceRect" presStyleCnt="0"/>
      <dgm:spPr/>
    </dgm:pt>
    <dgm:pt modelId="{93EF6424-43B6-4B8C-BEC9-841E3AB463E0}" type="pres">
      <dgm:prSet presAssocID="{A2CA70EE-BED4-4AA4-AF29-A38E7A01764B}" presName="textRect" presStyleLbl="revTx" presStyleIdx="6" presStyleCnt="7">
        <dgm:presLayoutVars>
          <dgm:chMax val="1"/>
          <dgm:chPref val="1"/>
        </dgm:presLayoutVars>
      </dgm:prSet>
      <dgm:spPr/>
    </dgm:pt>
  </dgm:ptLst>
  <dgm:cxnLst>
    <dgm:cxn modelId="{347AB50B-BF1D-4A94-9335-34ED2CBC5A92}" type="presOf" srcId="{E1936F60-DF57-4657-B539-3C50B4E639A8}" destId="{B79AFA84-5A7A-48A1-B2DB-1302E70B693E}" srcOrd="0" destOrd="0" presId="urn:microsoft.com/office/officeart/2018/2/layout/IconCircleList"/>
    <dgm:cxn modelId="{014BAA17-5197-41FA-AF33-D5527A8A5005}" type="presOf" srcId="{9BBFAA1E-D2A5-4AF0-917C-7F48A1A84482}" destId="{9F771FE2-2D57-4CE0-95EB-29D79852FA6B}" srcOrd="0" destOrd="0" presId="urn:microsoft.com/office/officeart/2018/2/layout/IconCircleList"/>
    <dgm:cxn modelId="{43793F28-719F-45C3-960B-F5526F5615FB}" srcId="{E1936F60-DF57-4657-B539-3C50B4E639A8}" destId="{A2CA70EE-BED4-4AA4-AF29-A38E7A01764B}" srcOrd="6" destOrd="0" parTransId="{DDA42020-EC85-4DAA-B5B6-B64EA9F244BF}" sibTransId="{1C93E33F-9A76-46BE-A753-5ECDA1934174}"/>
    <dgm:cxn modelId="{36792F44-9EDC-4198-9846-CC8A1F303ED8}" type="presOf" srcId="{A2CA70EE-BED4-4AA4-AF29-A38E7A01764B}" destId="{93EF6424-43B6-4B8C-BEC9-841E3AB463E0}" srcOrd="0" destOrd="0" presId="urn:microsoft.com/office/officeart/2018/2/layout/IconCircleList"/>
    <dgm:cxn modelId="{8554C34B-59A8-4205-BB5E-A46E5A7F572B}" type="presOf" srcId="{3AD71244-7F71-4914-8A01-68BED6422AC5}" destId="{D238AD7A-B79E-4EB4-83B5-DAEBE8F57082}" srcOrd="0" destOrd="0" presId="urn:microsoft.com/office/officeart/2018/2/layout/IconCircleList"/>
    <dgm:cxn modelId="{3E81564E-5D30-40B7-9A8F-D592A7D8CBA7}" srcId="{E1936F60-DF57-4657-B539-3C50B4E639A8}" destId="{37F707C8-16F2-48F6-990B-80007427E14A}" srcOrd="2" destOrd="0" parTransId="{1AA0DA0D-E402-429C-907A-FDFD5A9D85B5}" sibTransId="{10F6572B-D9B1-4299-B026-3EA4856CF713}"/>
    <dgm:cxn modelId="{F045A557-8115-43A4-8B66-AEF23F2A3FA4}" type="presOf" srcId="{0B11BF8C-3EC7-4C98-90E4-43029914D89D}" destId="{6808619D-A1E5-47E1-957B-C7F8374F9357}" srcOrd="0" destOrd="0" presId="urn:microsoft.com/office/officeart/2018/2/layout/IconCircleList"/>
    <dgm:cxn modelId="{367AD37D-786E-459B-9A0A-51CE2E6E988F}" type="presOf" srcId="{CBA873CB-164C-4416-8659-1992734D7C18}" destId="{02434AC6-9890-42E3-B682-F24C4840ADDE}" srcOrd="0" destOrd="0" presId="urn:microsoft.com/office/officeart/2018/2/layout/IconCircleList"/>
    <dgm:cxn modelId="{562CBE86-51CF-4A5B-8E9D-060638F484EC}" srcId="{E1936F60-DF57-4657-B539-3C50B4E639A8}" destId="{E78CAC0A-082C-444A-8034-FAB11FF048D1}" srcOrd="5" destOrd="0" parTransId="{46B4278A-E8A3-485A-92A3-F56AA0D459C6}" sibTransId="{0B11BF8C-3EC7-4C98-90E4-43029914D89D}"/>
    <dgm:cxn modelId="{6FA53B96-89BD-401B-9ACD-4F423E54A6D9}" type="presOf" srcId="{A5D6C3E2-9435-4436-8FAE-5DC47431A77F}" destId="{CA16C024-3D4A-43C9-9B8A-569D0CA97ED8}" srcOrd="0" destOrd="0" presId="urn:microsoft.com/office/officeart/2018/2/layout/IconCircleList"/>
    <dgm:cxn modelId="{6A116C98-35BE-49C0-A17A-3EEE03F51AA4}" srcId="{E1936F60-DF57-4657-B539-3C50B4E639A8}" destId="{A5D6C3E2-9435-4436-8FAE-5DC47431A77F}" srcOrd="4" destOrd="0" parTransId="{5E5ADFFA-F08F-4E3F-B596-8C86EA864107}" sibTransId="{B040028A-1D3F-43B8-B18F-068E6FF8059B}"/>
    <dgm:cxn modelId="{24943FAA-FDFF-4796-919C-F48DBA0B1615}" type="presOf" srcId="{B040028A-1D3F-43B8-B18F-068E6FF8059B}" destId="{6A041382-78DA-43B2-8791-87EEF6E6C66D}" srcOrd="0" destOrd="0" presId="urn:microsoft.com/office/officeart/2018/2/layout/IconCircleList"/>
    <dgm:cxn modelId="{EE8EC0B7-EC72-4A10-AC74-E73BB3A005FC}" srcId="{E1936F60-DF57-4657-B539-3C50B4E639A8}" destId="{CBA873CB-164C-4416-8659-1992734D7C18}" srcOrd="0" destOrd="0" parTransId="{36DEEA39-B740-42E7-A821-AD760179BE14}" sibTransId="{CE88FDA7-D16F-43FA-A47C-0613B5FD34CD}"/>
    <dgm:cxn modelId="{7D88C2C3-8900-4AC1-B9A1-232D4D64255C}" type="presOf" srcId="{668E7EED-A319-4A95-BB85-186B0B954721}" destId="{52D60EBF-608D-4858-999A-D8476819598C}" srcOrd="0" destOrd="0" presId="urn:microsoft.com/office/officeart/2018/2/layout/IconCircleList"/>
    <dgm:cxn modelId="{F24155C7-3685-4FF0-BE55-679240041273}" type="presOf" srcId="{CE88FDA7-D16F-43FA-A47C-0613B5FD34CD}" destId="{9A30E792-A86C-439E-B98C-1DD8A6B7ABF0}" srcOrd="0" destOrd="0" presId="urn:microsoft.com/office/officeart/2018/2/layout/IconCircleList"/>
    <dgm:cxn modelId="{746EFECC-3C7B-4796-8806-32A92C1C02B1}" srcId="{E1936F60-DF57-4657-B539-3C50B4E639A8}" destId="{A3C53F19-45F3-47CD-89CD-7AF9172E2D86}" srcOrd="3" destOrd="0" parTransId="{79F4A607-0875-4F84-9862-B5AD23073F52}" sibTransId="{668E7EED-A319-4A95-BB85-186B0B954721}"/>
    <dgm:cxn modelId="{227391D6-83FE-4F26-8D1A-F7E2E0E6FF03}" type="presOf" srcId="{37F707C8-16F2-48F6-990B-80007427E14A}" destId="{B272ADEB-DB6A-4188-B84C-0E32BCC1183F}" srcOrd="0" destOrd="0" presId="urn:microsoft.com/office/officeart/2018/2/layout/IconCircleList"/>
    <dgm:cxn modelId="{45549EE5-5735-4AFD-9A1E-18264ECC9A0D}" srcId="{E1936F60-DF57-4657-B539-3C50B4E639A8}" destId="{3AD71244-7F71-4914-8A01-68BED6422AC5}" srcOrd="1" destOrd="0" parTransId="{06ADFFD8-E267-4260-8252-6623FE7D3BE2}" sibTransId="{9BBFAA1E-D2A5-4AF0-917C-7F48A1A84482}"/>
    <dgm:cxn modelId="{242F6EFA-F3CF-49BD-A28F-0CCCBFA129A0}" type="presOf" srcId="{E78CAC0A-082C-444A-8034-FAB11FF048D1}" destId="{FAF2A18F-7811-4F7C-9EFF-F202577EF1D1}" srcOrd="0" destOrd="0" presId="urn:microsoft.com/office/officeart/2018/2/layout/IconCircleList"/>
    <dgm:cxn modelId="{DD686CFB-FF4A-4508-8EF1-98C882A12104}" type="presOf" srcId="{10F6572B-D9B1-4299-B026-3EA4856CF713}" destId="{B5F4F566-6A22-42D9-9C4B-FA2D5C5E19B8}" srcOrd="0" destOrd="0" presId="urn:microsoft.com/office/officeart/2018/2/layout/IconCircleList"/>
    <dgm:cxn modelId="{92B028FF-1309-4E5F-950C-CAD5A3BF3BE5}" type="presOf" srcId="{A3C53F19-45F3-47CD-89CD-7AF9172E2D86}" destId="{42703E18-3DF1-4BA1-8A3F-563846E6330E}" srcOrd="0" destOrd="0" presId="urn:microsoft.com/office/officeart/2018/2/layout/IconCircleList"/>
    <dgm:cxn modelId="{ECAA6F10-471E-4DAF-9848-31034B4790FE}" type="presParOf" srcId="{B79AFA84-5A7A-48A1-B2DB-1302E70B693E}" destId="{83E0E49C-1152-4960-B950-0B896EB808EF}" srcOrd="0" destOrd="0" presId="urn:microsoft.com/office/officeart/2018/2/layout/IconCircleList"/>
    <dgm:cxn modelId="{D142219C-F1B9-45DC-9373-E1C4622653DA}" type="presParOf" srcId="{83E0E49C-1152-4960-B950-0B896EB808EF}" destId="{21BB1B37-681E-40D7-B49E-04238A38C842}" srcOrd="0" destOrd="0" presId="urn:microsoft.com/office/officeart/2018/2/layout/IconCircleList"/>
    <dgm:cxn modelId="{3659289A-432C-460C-BC54-86F9FB5A1424}" type="presParOf" srcId="{21BB1B37-681E-40D7-B49E-04238A38C842}" destId="{780D3269-8997-4007-B48A-1464A43F5FA3}" srcOrd="0" destOrd="0" presId="urn:microsoft.com/office/officeart/2018/2/layout/IconCircleList"/>
    <dgm:cxn modelId="{3BF24C3D-09B8-490F-9D99-2A650105BEEF}" type="presParOf" srcId="{21BB1B37-681E-40D7-B49E-04238A38C842}" destId="{D210EEF8-4C32-4E98-A77E-8B3484B58E24}" srcOrd="1" destOrd="0" presId="urn:microsoft.com/office/officeart/2018/2/layout/IconCircleList"/>
    <dgm:cxn modelId="{B203B5BD-96CD-4E93-AD9A-2B901D268544}" type="presParOf" srcId="{21BB1B37-681E-40D7-B49E-04238A38C842}" destId="{10A4DE28-CC77-4017-9671-FBBC96059501}" srcOrd="2" destOrd="0" presId="urn:microsoft.com/office/officeart/2018/2/layout/IconCircleList"/>
    <dgm:cxn modelId="{9CEA1858-7863-420A-8B58-810455ED595A}" type="presParOf" srcId="{21BB1B37-681E-40D7-B49E-04238A38C842}" destId="{02434AC6-9890-42E3-B682-F24C4840ADDE}" srcOrd="3" destOrd="0" presId="urn:microsoft.com/office/officeart/2018/2/layout/IconCircleList"/>
    <dgm:cxn modelId="{E543FD7E-20D1-4B2C-ADD3-1C6367F90D2C}" type="presParOf" srcId="{83E0E49C-1152-4960-B950-0B896EB808EF}" destId="{9A30E792-A86C-439E-B98C-1DD8A6B7ABF0}" srcOrd="1" destOrd="0" presId="urn:microsoft.com/office/officeart/2018/2/layout/IconCircleList"/>
    <dgm:cxn modelId="{FDF5BD68-40D6-4A92-B114-C51E80185BAB}" type="presParOf" srcId="{83E0E49C-1152-4960-B950-0B896EB808EF}" destId="{A1BACECA-28F8-442B-B8D7-07341B2AE027}" srcOrd="2" destOrd="0" presId="urn:microsoft.com/office/officeart/2018/2/layout/IconCircleList"/>
    <dgm:cxn modelId="{722CA7C4-BEDF-4214-B7DF-D72518A7BBC4}" type="presParOf" srcId="{A1BACECA-28F8-442B-B8D7-07341B2AE027}" destId="{AD4E1DCE-01C4-4C03-A2FC-36BD179CD978}" srcOrd="0" destOrd="0" presId="urn:microsoft.com/office/officeart/2018/2/layout/IconCircleList"/>
    <dgm:cxn modelId="{C58B44D0-E473-4A47-831A-377E7930AC79}" type="presParOf" srcId="{A1BACECA-28F8-442B-B8D7-07341B2AE027}" destId="{E86B32E9-3E6A-4F4C-9B22-3322D34370BE}" srcOrd="1" destOrd="0" presId="urn:microsoft.com/office/officeart/2018/2/layout/IconCircleList"/>
    <dgm:cxn modelId="{1EA947A2-65DD-48B3-818B-36AD53524AC4}" type="presParOf" srcId="{A1BACECA-28F8-442B-B8D7-07341B2AE027}" destId="{667C518D-1F43-444F-9619-FD5B04FD6E41}" srcOrd="2" destOrd="0" presId="urn:microsoft.com/office/officeart/2018/2/layout/IconCircleList"/>
    <dgm:cxn modelId="{DA897BE1-FEB4-458B-A99E-3763B6AE1549}" type="presParOf" srcId="{A1BACECA-28F8-442B-B8D7-07341B2AE027}" destId="{D238AD7A-B79E-4EB4-83B5-DAEBE8F57082}" srcOrd="3" destOrd="0" presId="urn:microsoft.com/office/officeart/2018/2/layout/IconCircleList"/>
    <dgm:cxn modelId="{59FB7B23-983D-4FF4-9FE3-CCF63BF5112E}" type="presParOf" srcId="{83E0E49C-1152-4960-B950-0B896EB808EF}" destId="{9F771FE2-2D57-4CE0-95EB-29D79852FA6B}" srcOrd="3" destOrd="0" presId="urn:microsoft.com/office/officeart/2018/2/layout/IconCircleList"/>
    <dgm:cxn modelId="{FC3375D8-7BF4-42AE-A6BF-A12DF14771D9}" type="presParOf" srcId="{83E0E49C-1152-4960-B950-0B896EB808EF}" destId="{F8D77F08-4774-4F41-AC29-623EA7112BD6}" srcOrd="4" destOrd="0" presId="urn:microsoft.com/office/officeart/2018/2/layout/IconCircleList"/>
    <dgm:cxn modelId="{FA1CEFD2-5E01-4112-B2C1-1261E4F88C46}" type="presParOf" srcId="{F8D77F08-4774-4F41-AC29-623EA7112BD6}" destId="{486D6B64-AF17-44DA-8914-78F4B3B0FDB1}" srcOrd="0" destOrd="0" presId="urn:microsoft.com/office/officeart/2018/2/layout/IconCircleList"/>
    <dgm:cxn modelId="{2A893A1E-5F4F-43C5-9E31-F816CBFCC67E}" type="presParOf" srcId="{F8D77F08-4774-4F41-AC29-623EA7112BD6}" destId="{E9AB03AE-24BB-4921-9CB0-53649655FB24}" srcOrd="1" destOrd="0" presId="urn:microsoft.com/office/officeart/2018/2/layout/IconCircleList"/>
    <dgm:cxn modelId="{820BD526-9782-44DB-9F50-4E87BF60A9AA}" type="presParOf" srcId="{F8D77F08-4774-4F41-AC29-623EA7112BD6}" destId="{77ED6228-3BB2-425C-AE16-AC1B13FA3022}" srcOrd="2" destOrd="0" presId="urn:microsoft.com/office/officeart/2018/2/layout/IconCircleList"/>
    <dgm:cxn modelId="{ECB4D228-2927-4716-85A9-2E36C3982DA3}" type="presParOf" srcId="{F8D77F08-4774-4F41-AC29-623EA7112BD6}" destId="{B272ADEB-DB6A-4188-B84C-0E32BCC1183F}" srcOrd="3" destOrd="0" presId="urn:microsoft.com/office/officeart/2018/2/layout/IconCircleList"/>
    <dgm:cxn modelId="{C2A9E5A2-656F-4EA4-B22F-8352D2AAF5AC}" type="presParOf" srcId="{83E0E49C-1152-4960-B950-0B896EB808EF}" destId="{B5F4F566-6A22-42D9-9C4B-FA2D5C5E19B8}" srcOrd="5" destOrd="0" presId="urn:microsoft.com/office/officeart/2018/2/layout/IconCircleList"/>
    <dgm:cxn modelId="{E87276CA-A29C-4C8D-A4C8-191FE5914129}" type="presParOf" srcId="{83E0E49C-1152-4960-B950-0B896EB808EF}" destId="{8F8609FA-FF21-4688-B004-295B9064B604}" srcOrd="6" destOrd="0" presId="urn:microsoft.com/office/officeart/2018/2/layout/IconCircleList"/>
    <dgm:cxn modelId="{FED24283-511E-4079-AAFF-5DA907D9A44D}" type="presParOf" srcId="{8F8609FA-FF21-4688-B004-295B9064B604}" destId="{01F40109-6B5D-49CE-B216-9E6E4FDD7622}" srcOrd="0" destOrd="0" presId="urn:microsoft.com/office/officeart/2018/2/layout/IconCircleList"/>
    <dgm:cxn modelId="{08E4DE61-9272-49FF-8D46-80301B2927D2}" type="presParOf" srcId="{8F8609FA-FF21-4688-B004-295B9064B604}" destId="{56888F22-64B2-4E46-8039-914E441C9985}" srcOrd="1" destOrd="0" presId="urn:microsoft.com/office/officeart/2018/2/layout/IconCircleList"/>
    <dgm:cxn modelId="{A7F761EA-7623-4B87-BD63-6A0392D33663}" type="presParOf" srcId="{8F8609FA-FF21-4688-B004-295B9064B604}" destId="{47A408D4-6258-4339-984E-46C5589E2826}" srcOrd="2" destOrd="0" presId="urn:microsoft.com/office/officeart/2018/2/layout/IconCircleList"/>
    <dgm:cxn modelId="{C0FB3B6D-423B-4FE4-864C-7D77C74F0756}" type="presParOf" srcId="{8F8609FA-FF21-4688-B004-295B9064B604}" destId="{42703E18-3DF1-4BA1-8A3F-563846E6330E}" srcOrd="3" destOrd="0" presId="urn:microsoft.com/office/officeart/2018/2/layout/IconCircleList"/>
    <dgm:cxn modelId="{438845BC-EA99-4B7A-98E8-E1F9B33DDDB0}" type="presParOf" srcId="{83E0E49C-1152-4960-B950-0B896EB808EF}" destId="{52D60EBF-608D-4858-999A-D8476819598C}" srcOrd="7" destOrd="0" presId="urn:microsoft.com/office/officeart/2018/2/layout/IconCircleList"/>
    <dgm:cxn modelId="{4B04664A-AFA1-456F-A1B5-D5CE6B98BFA6}" type="presParOf" srcId="{83E0E49C-1152-4960-B950-0B896EB808EF}" destId="{72AE25CC-468B-44AE-84D0-D014EE98AE85}" srcOrd="8" destOrd="0" presId="urn:microsoft.com/office/officeart/2018/2/layout/IconCircleList"/>
    <dgm:cxn modelId="{7EF62008-9676-4F8D-8E91-F3F06A78278E}" type="presParOf" srcId="{72AE25CC-468B-44AE-84D0-D014EE98AE85}" destId="{23B5378B-790E-4F42-A154-48D0E0D4B971}" srcOrd="0" destOrd="0" presId="urn:microsoft.com/office/officeart/2018/2/layout/IconCircleList"/>
    <dgm:cxn modelId="{765A9B3F-1A35-441B-B95B-6A1745A68390}" type="presParOf" srcId="{72AE25CC-468B-44AE-84D0-D014EE98AE85}" destId="{7AEFAE88-647E-491B-81FF-CC6D24BE0082}" srcOrd="1" destOrd="0" presId="urn:microsoft.com/office/officeart/2018/2/layout/IconCircleList"/>
    <dgm:cxn modelId="{3605A4E1-D8EA-428E-8856-E3123D5A3283}" type="presParOf" srcId="{72AE25CC-468B-44AE-84D0-D014EE98AE85}" destId="{FA05FF40-6FCB-4606-9BE7-B0CBEA306FA3}" srcOrd="2" destOrd="0" presId="urn:microsoft.com/office/officeart/2018/2/layout/IconCircleList"/>
    <dgm:cxn modelId="{9B833D26-C3AC-455C-8109-32F66B543D86}" type="presParOf" srcId="{72AE25CC-468B-44AE-84D0-D014EE98AE85}" destId="{CA16C024-3D4A-43C9-9B8A-569D0CA97ED8}" srcOrd="3" destOrd="0" presId="urn:microsoft.com/office/officeart/2018/2/layout/IconCircleList"/>
    <dgm:cxn modelId="{07898040-8A9F-44C1-AE7C-F45F1ECA280B}" type="presParOf" srcId="{83E0E49C-1152-4960-B950-0B896EB808EF}" destId="{6A041382-78DA-43B2-8791-87EEF6E6C66D}" srcOrd="9" destOrd="0" presId="urn:microsoft.com/office/officeart/2018/2/layout/IconCircleList"/>
    <dgm:cxn modelId="{855DE791-91A9-4181-92AE-B0C4EB0B8464}" type="presParOf" srcId="{83E0E49C-1152-4960-B950-0B896EB808EF}" destId="{75334653-C8F5-413D-ABB9-479E6B4AE496}" srcOrd="10" destOrd="0" presId="urn:microsoft.com/office/officeart/2018/2/layout/IconCircleList"/>
    <dgm:cxn modelId="{51388E06-6201-4677-ABE5-21AD35330936}" type="presParOf" srcId="{75334653-C8F5-413D-ABB9-479E6B4AE496}" destId="{3A731982-F029-4CC1-AB07-3E287AF76417}" srcOrd="0" destOrd="0" presId="urn:microsoft.com/office/officeart/2018/2/layout/IconCircleList"/>
    <dgm:cxn modelId="{209370E9-0EAA-4111-971B-486FABA0001A}" type="presParOf" srcId="{75334653-C8F5-413D-ABB9-479E6B4AE496}" destId="{A9C79E04-9660-49CF-9714-9924082315FB}" srcOrd="1" destOrd="0" presId="urn:microsoft.com/office/officeart/2018/2/layout/IconCircleList"/>
    <dgm:cxn modelId="{102BDEF4-1BD9-436F-BBFA-A041189C533F}" type="presParOf" srcId="{75334653-C8F5-413D-ABB9-479E6B4AE496}" destId="{E12CDD1A-A754-44D8-A5D7-FFFF58E4FEB2}" srcOrd="2" destOrd="0" presId="urn:microsoft.com/office/officeart/2018/2/layout/IconCircleList"/>
    <dgm:cxn modelId="{0DD3623E-75F0-4393-BBCA-84D85C353006}" type="presParOf" srcId="{75334653-C8F5-413D-ABB9-479E6B4AE496}" destId="{FAF2A18F-7811-4F7C-9EFF-F202577EF1D1}" srcOrd="3" destOrd="0" presId="urn:microsoft.com/office/officeart/2018/2/layout/IconCircleList"/>
    <dgm:cxn modelId="{2DBCA7EB-58F7-4E4C-9F6C-87B178333592}" type="presParOf" srcId="{83E0E49C-1152-4960-B950-0B896EB808EF}" destId="{6808619D-A1E5-47E1-957B-C7F8374F9357}" srcOrd="11" destOrd="0" presId="urn:microsoft.com/office/officeart/2018/2/layout/IconCircleList"/>
    <dgm:cxn modelId="{F8060737-5147-4A8B-B308-D6A1D590F18F}" type="presParOf" srcId="{83E0E49C-1152-4960-B950-0B896EB808EF}" destId="{6A73FDD5-3093-4CD1-B38E-56E3A381C238}" srcOrd="12" destOrd="0" presId="urn:microsoft.com/office/officeart/2018/2/layout/IconCircleList"/>
    <dgm:cxn modelId="{CB75F4D4-21B1-4EFE-B438-BB9EA65AFE39}" type="presParOf" srcId="{6A73FDD5-3093-4CD1-B38E-56E3A381C238}" destId="{5C86EB46-46BB-4EF7-8AB1-E8E089C7DF6A}" srcOrd="0" destOrd="0" presId="urn:microsoft.com/office/officeart/2018/2/layout/IconCircleList"/>
    <dgm:cxn modelId="{CB22FD26-09DD-46BC-9603-2CD148998A2F}" type="presParOf" srcId="{6A73FDD5-3093-4CD1-B38E-56E3A381C238}" destId="{CF50295D-2650-4D5E-93F3-4E3AA55BCFF4}" srcOrd="1" destOrd="0" presId="urn:microsoft.com/office/officeart/2018/2/layout/IconCircleList"/>
    <dgm:cxn modelId="{B71AB88A-86BB-4371-B16F-211380E5664C}" type="presParOf" srcId="{6A73FDD5-3093-4CD1-B38E-56E3A381C238}" destId="{F3AE49D7-7FD7-4124-9F6D-883FCFA0FD4B}" srcOrd="2" destOrd="0" presId="urn:microsoft.com/office/officeart/2018/2/layout/IconCircleList"/>
    <dgm:cxn modelId="{41CEC035-561C-4B9B-96CC-7623717FB187}" type="presParOf" srcId="{6A73FDD5-3093-4CD1-B38E-56E3A381C238}" destId="{93EF6424-43B6-4B8C-BEC9-841E3AB463E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62D158-E588-4E0D-930C-F10D04B5A9A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42E8D328-B2B8-45C3-B3AC-4775CA050589}">
      <dgm:prSet phldrT="[Text]" custT="1"/>
      <dgm:spPr/>
      <dgm:t>
        <a:bodyPr/>
        <a:lstStyle/>
        <a:p>
          <a:pPr>
            <a:buFont typeface="Arial" panose="020B0604020202020204" pitchFamily="34" charset="0"/>
            <a:buChar char="•"/>
          </a:pPr>
          <a:r>
            <a:rPr lang="en-US" sz="2000" b="0" i="0" dirty="0">
              <a:solidFill>
                <a:schemeClr val="bg1"/>
              </a:solidFill>
              <a:effectLst/>
              <a:latin typeface="suisseintl"/>
            </a:rPr>
            <a:t>2017 - Deep learning architecture referred to as transformer was proposed; [Vaswani]- Attention is all you need </a:t>
          </a:r>
          <a:endParaRPr lang="en-IN" sz="2000" dirty="0">
            <a:solidFill>
              <a:schemeClr val="bg1"/>
            </a:solidFill>
          </a:endParaRPr>
        </a:p>
      </dgm:t>
    </dgm:pt>
    <dgm:pt modelId="{33E21B40-6672-4517-8B58-04672C64859A}" type="parTrans" cxnId="{A667CD71-4DF4-4520-A935-F074C582800D}">
      <dgm:prSet/>
      <dgm:spPr/>
      <dgm:t>
        <a:bodyPr/>
        <a:lstStyle/>
        <a:p>
          <a:endParaRPr lang="en-IN"/>
        </a:p>
      </dgm:t>
    </dgm:pt>
    <dgm:pt modelId="{2650CEFD-EAC8-4E0C-80E8-C21E467756CC}" type="sibTrans" cxnId="{A667CD71-4DF4-4520-A935-F074C582800D}">
      <dgm:prSet/>
      <dgm:spPr/>
      <dgm:t>
        <a:bodyPr/>
        <a:lstStyle/>
        <a:p>
          <a:endParaRPr lang="en-IN"/>
        </a:p>
      </dgm:t>
    </dgm:pt>
    <dgm:pt modelId="{275E2678-0A95-40FF-8B9A-56CE47E5705E}">
      <dgm:prSet custT="1"/>
      <dgm:spPr/>
      <dgm:t>
        <a:bodyPr/>
        <a:lstStyle/>
        <a:p>
          <a:pPr marL="0" lvl="0" indent="0" algn="l" defTabSz="1066800">
            <a:lnSpc>
              <a:spcPct val="90000"/>
            </a:lnSpc>
            <a:spcBef>
              <a:spcPct val="0"/>
            </a:spcBef>
            <a:spcAft>
              <a:spcPct val="35000"/>
            </a:spcAft>
            <a:buFont typeface="Arial" panose="020B0604020202020204" pitchFamily="34" charset="0"/>
            <a:buNone/>
          </a:pPr>
          <a:r>
            <a:rPr lang="en-US" sz="2000" b="0" i="0" kern="1200" dirty="0">
              <a:solidFill>
                <a:prstClr val="white"/>
              </a:solidFill>
              <a:effectLst/>
              <a:latin typeface="suisseintl"/>
              <a:ea typeface="+mn-ea"/>
              <a:cs typeface="+mn-cs"/>
            </a:rPr>
            <a:t>2018 - Groundbreaking Generative pre-trained transformers (GPT), a type of large language model, was introduced by OpenAI;</a:t>
          </a:r>
        </a:p>
      </dgm:t>
    </dgm:pt>
    <dgm:pt modelId="{1E2503A7-E547-4E2B-AB58-5612BE13D050}" type="parTrans" cxnId="{2E7D5426-2864-4FDF-83A5-E6B44A1DBDCA}">
      <dgm:prSet/>
      <dgm:spPr/>
      <dgm:t>
        <a:bodyPr/>
        <a:lstStyle/>
        <a:p>
          <a:endParaRPr lang="en-IN"/>
        </a:p>
      </dgm:t>
    </dgm:pt>
    <dgm:pt modelId="{9C2E6E46-70F7-4DD4-BB0C-6C263E89ADB6}" type="sibTrans" cxnId="{2E7D5426-2864-4FDF-83A5-E6B44A1DBDCA}">
      <dgm:prSet/>
      <dgm:spPr/>
      <dgm:t>
        <a:bodyPr/>
        <a:lstStyle/>
        <a:p>
          <a:endParaRPr lang="en-IN"/>
        </a:p>
      </dgm:t>
    </dgm:pt>
    <dgm:pt modelId="{EB28F91F-3CE8-466D-9472-7B36ABA20473}">
      <dgm:prSet custT="1"/>
      <dgm:spPr/>
      <dgm:t>
        <a:bodyPr/>
        <a:lstStyle/>
        <a:p>
          <a:r>
            <a:rPr lang="en-US" sz="2000" b="0" i="0" dirty="0">
              <a:solidFill>
                <a:schemeClr val="bg1"/>
              </a:solidFill>
              <a:effectLst/>
              <a:latin typeface="suisseintl"/>
            </a:rPr>
            <a:t>2021 - AI platform DALL-E intended for generating and editing unique artworks and photorealistic images was launched</a:t>
          </a:r>
          <a:r>
            <a:rPr lang="en-US" sz="800" b="0" i="0" dirty="0">
              <a:solidFill>
                <a:srgbClr val="1E2126"/>
              </a:solidFill>
              <a:effectLst/>
              <a:latin typeface="suisseintl"/>
            </a:rPr>
            <a:t>;</a:t>
          </a:r>
        </a:p>
      </dgm:t>
    </dgm:pt>
    <dgm:pt modelId="{C9C1E9A4-919B-4A8E-91F0-B646707B664B}" type="parTrans" cxnId="{07224F68-9AB5-4B5C-94CA-636EBCBCBCCB}">
      <dgm:prSet/>
      <dgm:spPr/>
      <dgm:t>
        <a:bodyPr/>
        <a:lstStyle/>
        <a:p>
          <a:endParaRPr lang="en-IN"/>
        </a:p>
      </dgm:t>
    </dgm:pt>
    <dgm:pt modelId="{99CF92B4-4112-46B3-A5AE-DBF060040A42}" type="sibTrans" cxnId="{07224F68-9AB5-4B5C-94CA-636EBCBCBCCB}">
      <dgm:prSet/>
      <dgm:spPr/>
      <dgm:t>
        <a:bodyPr/>
        <a:lstStyle/>
        <a:p>
          <a:endParaRPr lang="en-IN"/>
        </a:p>
      </dgm:t>
    </dgm:pt>
    <dgm:pt modelId="{3C3BB03E-91CA-40B8-B09A-B0FA15DDF9E6}">
      <dgm:prSet custT="1"/>
      <dgm:spPr/>
      <dgm:t>
        <a:bodyPr/>
        <a:lstStyle/>
        <a:p>
          <a:r>
            <a:rPr lang="en-US" sz="1800" b="0" i="0" dirty="0">
              <a:solidFill>
                <a:schemeClr val="bg1"/>
              </a:solidFill>
              <a:effectLst/>
              <a:latin typeface="suisseintl"/>
            </a:rPr>
            <a:t>2022 - Open source Stable Diffusion and proprietary Midjourney AI image-generating tools were introduced;</a:t>
          </a:r>
        </a:p>
      </dgm:t>
    </dgm:pt>
    <dgm:pt modelId="{A0E16559-E242-451E-8805-45722F5EFF7C}" type="parTrans" cxnId="{7A7FE74C-2E86-45E0-BEA3-06172680198C}">
      <dgm:prSet/>
      <dgm:spPr/>
      <dgm:t>
        <a:bodyPr/>
        <a:lstStyle/>
        <a:p>
          <a:endParaRPr lang="en-IN"/>
        </a:p>
      </dgm:t>
    </dgm:pt>
    <dgm:pt modelId="{59671B86-35C3-4BF9-95A2-494BD57B493F}" type="sibTrans" cxnId="{7A7FE74C-2E86-45E0-BEA3-06172680198C}">
      <dgm:prSet/>
      <dgm:spPr/>
      <dgm:t>
        <a:bodyPr/>
        <a:lstStyle/>
        <a:p>
          <a:endParaRPr lang="en-IN"/>
        </a:p>
      </dgm:t>
    </dgm:pt>
    <dgm:pt modelId="{BFAFD4DE-0EA8-4561-A25A-F8960227B0EF}">
      <dgm:prSet custT="1"/>
      <dgm:spPr/>
      <dgm:t>
        <a:bodyPr/>
        <a:lstStyle/>
        <a:p>
          <a:r>
            <a:rPr lang="en-US" sz="1800" b="0" i="0" dirty="0">
              <a:solidFill>
                <a:schemeClr val="bg1"/>
              </a:solidFill>
              <a:effectLst/>
              <a:latin typeface="suisseintl"/>
            </a:rPr>
            <a:t>2023 - GPT-4 was released in March 2023, capable of generating longer texts up to 25000 words.</a:t>
          </a:r>
        </a:p>
      </dgm:t>
    </dgm:pt>
    <dgm:pt modelId="{9BBFF839-7683-4F83-BF2F-FA49A8ADADCA}" type="parTrans" cxnId="{A8892B14-0B27-479B-862F-3279088A4368}">
      <dgm:prSet/>
      <dgm:spPr/>
      <dgm:t>
        <a:bodyPr/>
        <a:lstStyle/>
        <a:p>
          <a:endParaRPr lang="en-IN"/>
        </a:p>
      </dgm:t>
    </dgm:pt>
    <dgm:pt modelId="{913754F6-05AE-4A35-8AD3-87712CFD75E5}" type="sibTrans" cxnId="{A8892B14-0B27-479B-862F-3279088A4368}">
      <dgm:prSet/>
      <dgm:spPr/>
      <dgm:t>
        <a:bodyPr/>
        <a:lstStyle/>
        <a:p>
          <a:endParaRPr lang="en-IN"/>
        </a:p>
      </dgm:t>
    </dgm:pt>
    <dgm:pt modelId="{F5C926E6-F496-4540-8B40-AEEEC746FA90}" type="pres">
      <dgm:prSet presAssocID="{7962D158-E588-4E0D-930C-F10D04B5A9A0}" presName="linear" presStyleCnt="0">
        <dgm:presLayoutVars>
          <dgm:dir/>
          <dgm:animLvl val="lvl"/>
          <dgm:resizeHandles val="exact"/>
        </dgm:presLayoutVars>
      </dgm:prSet>
      <dgm:spPr/>
    </dgm:pt>
    <dgm:pt modelId="{D3827749-3523-4A58-9053-E7D6C91F940A}" type="pres">
      <dgm:prSet presAssocID="{42E8D328-B2B8-45C3-B3AC-4775CA050589}" presName="parentLin" presStyleCnt="0"/>
      <dgm:spPr/>
    </dgm:pt>
    <dgm:pt modelId="{9EB6196F-FBF4-4649-8136-FC7E8CD813B3}" type="pres">
      <dgm:prSet presAssocID="{42E8D328-B2B8-45C3-B3AC-4775CA050589}" presName="parentLeftMargin" presStyleLbl="node1" presStyleIdx="0" presStyleCnt="5"/>
      <dgm:spPr/>
    </dgm:pt>
    <dgm:pt modelId="{DAF78CA9-34F7-442C-8C53-DB54A0D1701D}" type="pres">
      <dgm:prSet presAssocID="{42E8D328-B2B8-45C3-B3AC-4775CA050589}" presName="parentText" presStyleLbl="node1" presStyleIdx="0" presStyleCnt="5" custScaleY="341697">
        <dgm:presLayoutVars>
          <dgm:chMax val="0"/>
          <dgm:bulletEnabled val="1"/>
        </dgm:presLayoutVars>
      </dgm:prSet>
      <dgm:spPr/>
    </dgm:pt>
    <dgm:pt modelId="{89BD2F5C-3F5D-4B31-B914-A80F417EAC60}" type="pres">
      <dgm:prSet presAssocID="{42E8D328-B2B8-45C3-B3AC-4775CA050589}" presName="negativeSpace" presStyleCnt="0"/>
      <dgm:spPr/>
    </dgm:pt>
    <dgm:pt modelId="{01B18DB3-556B-4A85-A3B8-7E3B2719FFFE}" type="pres">
      <dgm:prSet presAssocID="{42E8D328-B2B8-45C3-B3AC-4775CA050589}" presName="childText" presStyleLbl="conFgAcc1" presStyleIdx="0" presStyleCnt="5">
        <dgm:presLayoutVars>
          <dgm:bulletEnabled val="1"/>
        </dgm:presLayoutVars>
      </dgm:prSet>
      <dgm:spPr/>
    </dgm:pt>
    <dgm:pt modelId="{F01CC1E0-66E2-43C6-B7B9-FDF435A5F986}" type="pres">
      <dgm:prSet presAssocID="{2650CEFD-EAC8-4E0C-80E8-C21E467756CC}" presName="spaceBetweenRectangles" presStyleCnt="0"/>
      <dgm:spPr/>
    </dgm:pt>
    <dgm:pt modelId="{721026A0-4930-4311-BB78-33FA3926DB00}" type="pres">
      <dgm:prSet presAssocID="{275E2678-0A95-40FF-8B9A-56CE47E5705E}" presName="parentLin" presStyleCnt="0"/>
      <dgm:spPr/>
    </dgm:pt>
    <dgm:pt modelId="{662147D6-20B1-47F4-80D8-985DB485C9AD}" type="pres">
      <dgm:prSet presAssocID="{275E2678-0A95-40FF-8B9A-56CE47E5705E}" presName="parentLeftMargin" presStyleLbl="node1" presStyleIdx="0" presStyleCnt="5"/>
      <dgm:spPr/>
    </dgm:pt>
    <dgm:pt modelId="{F5A0DDFA-E862-49E9-B756-20C956A05ABB}" type="pres">
      <dgm:prSet presAssocID="{275E2678-0A95-40FF-8B9A-56CE47E5705E}" presName="parentText" presStyleLbl="node1" presStyleIdx="1" presStyleCnt="5" custScaleY="581626">
        <dgm:presLayoutVars>
          <dgm:chMax val="0"/>
          <dgm:bulletEnabled val="1"/>
        </dgm:presLayoutVars>
      </dgm:prSet>
      <dgm:spPr/>
    </dgm:pt>
    <dgm:pt modelId="{1C2AC927-B9BF-4B1F-B700-02B89AD07515}" type="pres">
      <dgm:prSet presAssocID="{275E2678-0A95-40FF-8B9A-56CE47E5705E}" presName="negativeSpace" presStyleCnt="0"/>
      <dgm:spPr/>
    </dgm:pt>
    <dgm:pt modelId="{8C8871B6-72AF-41F3-9FBB-DCE9D02F4DBD}" type="pres">
      <dgm:prSet presAssocID="{275E2678-0A95-40FF-8B9A-56CE47E5705E}" presName="childText" presStyleLbl="conFgAcc1" presStyleIdx="1" presStyleCnt="5">
        <dgm:presLayoutVars>
          <dgm:bulletEnabled val="1"/>
        </dgm:presLayoutVars>
      </dgm:prSet>
      <dgm:spPr/>
    </dgm:pt>
    <dgm:pt modelId="{03F64C17-F69C-4824-A293-0017D2939BCD}" type="pres">
      <dgm:prSet presAssocID="{9C2E6E46-70F7-4DD4-BB0C-6C263E89ADB6}" presName="spaceBetweenRectangles" presStyleCnt="0"/>
      <dgm:spPr/>
    </dgm:pt>
    <dgm:pt modelId="{A21BC22F-477D-472C-80AF-484F32278863}" type="pres">
      <dgm:prSet presAssocID="{EB28F91F-3CE8-466D-9472-7B36ABA20473}" presName="parentLin" presStyleCnt="0"/>
      <dgm:spPr/>
    </dgm:pt>
    <dgm:pt modelId="{481A4594-8C2A-4A4F-B365-2E66961BD286}" type="pres">
      <dgm:prSet presAssocID="{EB28F91F-3CE8-466D-9472-7B36ABA20473}" presName="parentLeftMargin" presStyleLbl="node1" presStyleIdx="1" presStyleCnt="5"/>
      <dgm:spPr/>
    </dgm:pt>
    <dgm:pt modelId="{A78C4730-348C-4A54-9CDD-2BEBA1BCDFC4}" type="pres">
      <dgm:prSet presAssocID="{EB28F91F-3CE8-466D-9472-7B36ABA20473}" presName="parentText" presStyleLbl="node1" presStyleIdx="2" presStyleCnt="5" custScaleY="432110">
        <dgm:presLayoutVars>
          <dgm:chMax val="0"/>
          <dgm:bulletEnabled val="1"/>
        </dgm:presLayoutVars>
      </dgm:prSet>
      <dgm:spPr/>
    </dgm:pt>
    <dgm:pt modelId="{432E6C1F-9C12-414D-9479-3F0EB89C8015}" type="pres">
      <dgm:prSet presAssocID="{EB28F91F-3CE8-466D-9472-7B36ABA20473}" presName="negativeSpace" presStyleCnt="0"/>
      <dgm:spPr/>
    </dgm:pt>
    <dgm:pt modelId="{FD12A81D-61B3-4A5A-AAC0-9BAE9D6717D4}" type="pres">
      <dgm:prSet presAssocID="{EB28F91F-3CE8-466D-9472-7B36ABA20473}" presName="childText" presStyleLbl="conFgAcc1" presStyleIdx="2" presStyleCnt="5">
        <dgm:presLayoutVars>
          <dgm:bulletEnabled val="1"/>
        </dgm:presLayoutVars>
      </dgm:prSet>
      <dgm:spPr/>
    </dgm:pt>
    <dgm:pt modelId="{21419BAF-457C-47AA-B43D-5ABAD8F9BB00}" type="pres">
      <dgm:prSet presAssocID="{99CF92B4-4112-46B3-A5AE-DBF060040A42}" presName="spaceBetweenRectangles" presStyleCnt="0"/>
      <dgm:spPr/>
    </dgm:pt>
    <dgm:pt modelId="{6858518F-F08F-475E-AB0D-95108029C22C}" type="pres">
      <dgm:prSet presAssocID="{3C3BB03E-91CA-40B8-B09A-B0FA15DDF9E6}" presName="parentLin" presStyleCnt="0"/>
      <dgm:spPr/>
    </dgm:pt>
    <dgm:pt modelId="{EFDCFBF7-99BE-4E18-9226-8EEE2BE51A03}" type="pres">
      <dgm:prSet presAssocID="{3C3BB03E-91CA-40B8-B09A-B0FA15DDF9E6}" presName="parentLeftMargin" presStyleLbl="node1" presStyleIdx="2" presStyleCnt="5"/>
      <dgm:spPr/>
    </dgm:pt>
    <dgm:pt modelId="{8F5B05DE-409C-4315-B6D7-6BC085F49CC8}" type="pres">
      <dgm:prSet presAssocID="{3C3BB03E-91CA-40B8-B09A-B0FA15DDF9E6}" presName="parentText" presStyleLbl="node1" presStyleIdx="3" presStyleCnt="5" custScaleY="303688" custLinFactNeighborX="-8100" custLinFactNeighborY="-19694">
        <dgm:presLayoutVars>
          <dgm:chMax val="0"/>
          <dgm:bulletEnabled val="1"/>
        </dgm:presLayoutVars>
      </dgm:prSet>
      <dgm:spPr/>
    </dgm:pt>
    <dgm:pt modelId="{122FF8C9-165A-4E56-9AB4-D43A29E8FEDC}" type="pres">
      <dgm:prSet presAssocID="{3C3BB03E-91CA-40B8-B09A-B0FA15DDF9E6}" presName="negativeSpace" presStyleCnt="0"/>
      <dgm:spPr/>
    </dgm:pt>
    <dgm:pt modelId="{D1E258B4-13F5-4AED-9F96-44B63776AE06}" type="pres">
      <dgm:prSet presAssocID="{3C3BB03E-91CA-40B8-B09A-B0FA15DDF9E6}" presName="childText" presStyleLbl="conFgAcc1" presStyleIdx="3" presStyleCnt="5">
        <dgm:presLayoutVars>
          <dgm:bulletEnabled val="1"/>
        </dgm:presLayoutVars>
      </dgm:prSet>
      <dgm:spPr/>
    </dgm:pt>
    <dgm:pt modelId="{AE4C4A46-FAEC-4403-A106-44A78DAB1A21}" type="pres">
      <dgm:prSet presAssocID="{59671B86-35C3-4BF9-95A2-494BD57B493F}" presName="spaceBetweenRectangles" presStyleCnt="0"/>
      <dgm:spPr/>
    </dgm:pt>
    <dgm:pt modelId="{A3566311-FCE3-4E35-99CE-4242A4282BE2}" type="pres">
      <dgm:prSet presAssocID="{BFAFD4DE-0EA8-4561-A25A-F8960227B0EF}" presName="parentLin" presStyleCnt="0"/>
      <dgm:spPr/>
    </dgm:pt>
    <dgm:pt modelId="{1FF8D149-C4B8-454C-A70F-FA0E6DA7AB02}" type="pres">
      <dgm:prSet presAssocID="{BFAFD4DE-0EA8-4561-A25A-F8960227B0EF}" presName="parentLeftMargin" presStyleLbl="node1" presStyleIdx="3" presStyleCnt="5"/>
      <dgm:spPr/>
    </dgm:pt>
    <dgm:pt modelId="{C950D15A-6360-4BAE-864D-FD651D3AD8A8}" type="pres">
      <dgm:prSet presAssocID="{BFAFD4DE-0EA8-4561-A25A-F8960227B0EF}" presName="parentText" presStyleLbl="node1" presStyleIdx="4" presStyleCnt="5" custScaleY="289829">
        <dgm:presLayoutVars>
          <dgm:chMax val="0"/>
          <dgm:bulletEnabled val="1"/>
        </dgm:presLayoutVars>
      </dgm:prSet>
      <dgm:spPr/>
    </dgm:pt>
    <dgm:pt modelId="{FC90F859-D472-4091-892A-D53E3093091C}" type="pres">
      <dgm:prSet presAssocID="{BFAFD4DE-0EA8-4561-A25A-F8960227B0EF}" presName="negativeSpace" presStyleCnt="0"/>
      <dgm:spPr/>
    </dgm:pt>
    <dgm:pt modelId="{D1B99213-3D9D-4B01-B247-8A433F0650CA}" type="pres">
      <dgm:prSet presAssocID="{BFAFD4DE-0EA8-4561-A25A-F8960227B0EF}" presName="childText" presStyleLbl="conFgAcc1" presStyleIdx="4" presStyleCnt="5">
        <dgm:presLayoutVars>
          <dgm:bulletEnabled val="1"/>
        </dgm:presLayoutVars>
      </dgm:prSet>
      <dgm:spPr/>
    </dgm:pt>
  </dgm:ptLst>
  <dgm:cxnLst>
    <dgm:cxn modelId="{A8892B14-0B27-479B-862F-3279088A4368}" srcId="{7962D158-E588-4E0D-930C-F10D04B5A9A0}" destId="{BFAFD4DE-0EA8-4561-A25A-F8960227B0EF}" srcOrd="4" destOrd="0" parTransId="{9BBFF839-7683-4F83-BF2F-FA49A8ADADCA}" sibTransId="{913754F6-05AE-4A35-8AD3-87712CFD75E5}"/>
    <dgm:cxn modelId="{A3047716-345D-4EC8-A135-6453A4AE3377}" type="presOf" srcId="{EB28F91F-3CE8-466D-9472-7B36ABA20473}" destId="{A78C4730-348C-4A54-9CDD-2BEBA1BCDFC4}" srcOrd="1" destOrd="0" presId="urn:microsoft.com/office/officeart/2005/8/layout/list1"/>
    <dgm:cxn modelId="{2E7D5426-2864-4FDF-83A5-E6B44A1DBDCA}" srcId="{7962D158-E588-4E0D-930C-F10D04B5A9A0}" destId="{275E2678-0A95-40FF-8B9A-56CE47E5705E}" srcOrd="1" destOrd="0" parTransId="{1E2503A7-E547-4E2B-AB58-5612BE13D050}" sibTransId="{9C2E6E46-70F7-4DD4-BB0C-6C263E89ADB6}"/>
    <dgm:cxn modelId="{4FA3C830-BD70-4010-93C0-E97CA2C08A95}" type="presOf" srcId="{275E2678-0A95-40FF-8B9A-56CE47E5705E}" destId="{F5A0DDFA-E862-49E9-B756-20C956A05ABB}" srcOrd="1" destOrd="0" presId="urn:microsoft.com/office/officeart/2005/8/layout/list1"/>
    <dgm:cxn modelId="{07224F68-9AB5-4B5C-94CA-636EBCBCBCCB}" srcId="{7962D158-E588-4E0D-930C-F10D04B5A9A0}" destId="{EB28F91F-3CE8-466D-9472-7B36ABA20473}" srcOrd="2" destOrd="0" parTransId="{C9C1E9A4-919B-4A8E-91F0-B646707B664B}" sibTransId="{99CF92B4-4112-46B3-A5AE-DBF060040A42}"/>
    <dgm:cxn modelId="{5EF15B69-6596-4DAD-910B-3B9B9126684F}" type="presOf" srcId="{EB28F91F-3CE8-466D-9472-7B36ABA20473}" destId="{481A4594-8C2A-4A4F-B365-2E66961BD286}" srcOrd="0" destOrd="0" presId="urn:microsoft.com/office/officeart/2005/8/layout/list1"/>
    <dgm:cxn modelId="{1A14CB69-B209-4E04-B7AE-FA090C622D21}" type="presOf" srcId="{BFAFD4DE-0EA8-4561-A25A-F8960227B0EF}" destId="{1FF8D149-C4B8-454C-A70F-FA0E6DA7AB02}" srcOrd="0" destOrd="0" presId="urn:microsoft.com/office/officeart/2005/8/layout/list1"/>
    <dgm:cxn modelId="{26FDFC6A-4AF7-4EB4-B6A5-3978CB782FCD}" type="presOf" srcId="{275E2678-0A95-40FF-8B9A-56CE47E5705E}" destId="{662147D6-20B1-47F4-80D8-985DB485C9AD}" srcOrd="0" destOrd="0" presId="urn:microsoft.com/office/officeart/2005/8/layout/list1"/>
    <dgm:cxn modelId="{7A7FE74C-2E86-45E0-BEA3-06172680198C}" srcId="{7962D158-E588-4E0D-930C-F10D04B5A9A0}" destId="{3C3BB03E-91CA-40B8-B09A-B0FA15DDF9E6}" srcOrd="3" destOrd="0" parTransId="{A0E16559-E242-451E-8805-45722F5EFF7C}" sibTransId="{59671B86-35C3-4BF9-95A2-494BD57B493F}"/>
    <dgm:cxn modelId="{FF928F4F-BF5F-408B-BC6B-00AEB99675AB}" type="presOf" srcId="{3C3BB03E-91CA-40B8-B09A-B0FA15DDF9E6}" destId="{EFDCFBF7-99BE-4E18-9226-8EEE2BE51A03}" srcOrd="0" destOrd="0" presId="urn:microsoft.com/office/officeart/2005/8/layout/list1"/>
    <dgm:cxn modelId="{82B5B571-2E9F-4FD5-9627-BEE521810E8D}" type="presOf" srcId="{42E8D328-B2B8-45C3-B3AC-4775CA050589}" destId="{9EB6196F-FBF4-4649-8136-FC7E8CD813B3}" srcOrd="0" destOrd="0" presId="urn:microsoft.com/office/officeart/2005/8/layout/list1"/>
    <dgm:cxn modelId="{A667CD71-4DF4-4520-A935-F074C582800D}" srcId="{7962D158-E588-4E0D-930C-F10D04B5A9A0}" destId="{42E8D328-B2B8-45C3-B3AC-4775CA050589}" srcOrd="0" destOrd="0" parTransId="{33E21B40-6672-4517-8B58-04672C64859A}" sibTransId="{2650CEFD-EAC8-4E0C-80E8-C21E467756CC}"/>
    <dgm:cxn modelId="{6786077F-0975-4D1B-8610-4B5698D57EB7}" type="presOf" srcId="{42E8D328-B2B8-45C3-B3AC-4775CA050589}" destId="{DAF78CA9-34F7-442C-8C53-DB54A0D1701D}" srcOrd="1" destOrd="0" presId="urn:microsoft.com/office/officeart/2005/8/layout/list1"/>
    <dgm:cxn modelId="{CFF0D58C-C3F7-4959-9269-113CF72ACAFA}" type="presOf" srcId="{3C3BB03E-91CA-40B8-B09A-B0FA15DDF9E6}" destId="{8F5B05DE-409C-4315-B6D7-6BC085F49CC8}" srcOrd="1" destOrd="0" presId="urn:microsoft.com/office/officeart/2005/8/layout/list1"/>
    <dgm:cxn modelId="{9D46B7BA-17ED-48AE-B763-BB081CD3B84E}" type="presOf" srcId="{7962D158-E588-4E0D-930C-F10D04B5A9A0}" destId="{F5C926E6-F496-4540-8B40-AEEEC746FA90}" srcOrd="0" destOrd="0" presId="urn:microsoft.com/office/officeart/2005/8/layout/list1"/>
    <dgm:cxn modelId="{9E10A7F2-9950-4DF3-B04E-E06A9E2A8FFD}" type="presOf" srcId="{BFAFD4DE-0EA8-4561-A25A-F8960227B0EF}" destId="{C950D15A-6360-4BAE-864D-FD651D3AD8A8}" srcOrd="1" destOrd="0" presId="urn:microsoft.com/office/officeart/2005/8/layout/list1"/>
    <dgm:cxn modelId="{B3001175-C340-42D9-8ABC-D0A5AF4DDD7A}" type="presParOf" srcId="{F5C926E6-F496-4540-8B40-AEEEC746FA90}" destId="{D3827749-3523-4A58-9053-E7D6C91F940A}" srcOrd="0" destOrd="0" presId="urn:microsoft.com/office/officeart/2005/8/layout/list1"/>
    <dgm:cxn modelId="{950F5398-C25E-4864-BAD9-9B72E1A47BC2}" type="presParOf" srcId="{D3827749-3523-4A58-9053-E7D6C91F940A}" destId="{9EB6196F-FBF4-4649-8136-FC7E8CD813B3}" srcOrd="0" destOrd="0" presId="urn:microsoft.com/office/officeart/2005/8/layout/list1"/>
    <dgm:cxn modelId="{96453ACA-3402-4B8D-8E11-24E26A29A936}" type="presParOf" srcId="{D3827749-3523-4A58-9053-E7D6C91F940A}" destId="{DAF78CA9-34F7-442C-8C53-DB54A0D1701D}" srcOrd="1" destOrd="0" presId="urn:microsoft.com/office/officeart/2005/8/layout/list1"/>
    <dgm:cxn modelId="{E82B5A4C-7697-4F09-B7D5-E29312A57B59}" type="presParOf" srcId="{F5C926E6-F496-4540-8B40-AEEEC746FA90}" destId="{89BD2F5C-3F5D-4B31-B914-A80F417EAC60}" srcOrd="1" destOrd="0" presId="urn:microsoft.com/office/officeart/2005/8/layout/list1"/>
    <dgm:cxn modelId="{9E4C968F-069A-419B-B4F6-85F03CE41772}" type="presParOf" srcId="{F5C926E6-F496-4540-8B40-AEEEC746FA90}" destId="{01B18DB3-556B-4A85-A3B8-7E3B2719FFFE}" srcOrd="2" destOrd="0" presId="urn:microsoft.com/office/officeart/2005/8/layout/list1"/>
    <dgm:cxn modelId="{E4E03A82-A4B9-48FF-8F5C-68FB408EBCAB}" type="presParOf" srcId="{F5C926E6-F496-4540-8B40-AEEEC746FA90}" destId="{F01CC1E0-66E2-43C6-B7B9-FDF435A5F986}" srcOrd="3" destOrd="0" presId="urn:microsoft.com/office/officeart/2005/8/layout/list1"/>
    <dgm:cxn modelId="{7073F461-4F32-4FED-84C6-947F3892366E}" type="presParOf" srcId="{F5C926E6-F496-4540-8B40-AEEEC746FA90}" destId="{721026A0-4930-4311-BB78-33FA3926DB00}" srcOrd="4" destOrd="0" presId="urn:microsoft.com/office/officeart/2005/8/layout/list1"/>
    <dgm:cxn modelId="{A8F963E4-FCA9-47F5-8AC4-37634AE31CEF}" type="presParOf" srcId="{721026A0-4930-4311-BB78-33FA3926DB00}" destId="{662147D6-20B1-47F4-80D8-985DB485C9AD}" srcOrd="0" destOrd="0" presId="urn:microsoft.com/office/officeart/2005/8/layout/list1"/>
    <dgm:cxn modelId="{AD24DED6-310C-41BF-8468-BA173C155658}" type="presParOf" srcId="{721026A0-4930-4311-BB78-33FA3926DB00}" destId="{F5A0DDFA-E862-49E9-B756-20C956A05ABB}" srcOrd="1" destOrd="0" presId="urn:microsoft.com/office/officeart/2005/8/layout/list1"/>
    <dgm:cxn modelId="{4BBAB5B9-B3A0-44BA-BFA3-6956B16BBDF8}" type="presParOf" srcId="{F5C926E6-F496-4540-8B40-AEEEC746FA90}" destId="{1C2AC927-B9BF-4B1F-B700-02B89AD07515}" srcOrd="5" destOrd="0" presId="urn:microsoft.com/office/officeart/2005/8/layout/list1"/>
    <dgm:cxn modelId="{89D3B288-7428-4504-862D-85DED4580E1C}" type="presParOf" srcId="{F5C926E6-F496-4540-8B40-AEEEC746FA90}" destId="{8C8871B6-72AF-41F3-9FBB-DCE9D02F4DBD}" srcOrd="6" destOrd="0" presId="urn:microsoft.com/office/officeart/2005/8/layout/list1"/>
    <dgm:cxn modelId="{654083E0-00FA-435A-8E92-C45DEA00677E}" type="presParOf" srcId="{F5C926E6-F496-4540-8B40-AEEEC746FA90}" destId="{03F64C17-F69C-4824-A293-0017D2939BCD}" srcOrd="7" destOrd="0" presId="urn:microsoft.com/office/officeart/2005/8/layout/list1"/>
    <dgm:cxn modelId="{A8143E8B-8FA0-40D0-AC47-CFD25A9A083E}" type="presParOf" srcId="{F5C926E6-F496-4540-8B40-AEEEC746FA90}" destId="{A21BC22F-477D-472C-80AF-484F32278863}" srcOrd="8" destOrd="0" presId="urn:microsoft.com/office/officeart/2005/8/layout/list1"/>
    <dgm:cxn modelId="{6930A237-E889-446E-AA9C-E4F444BAE911}" type="presParOf" srcId="{A21BC22F-477D-472C-80AF-484F32278863}" destId="{481A4594-8C2A-4A4F-B365-2E66961BD286}" srcOrd="0" destOrd="0" presId="urn:microsoft.com/office/officeart/2005/8/layout/list1"/>
    <dgm:cxn modelId="{70D6BC50-DB8B-4A3A-933A-9FDE320706F1}" type="presParOf" srcId="{A21BC22F-477D-472C-80AF-484F32278863}" destId="{A78C4730-348C-4A54-9CDD-2BEBA1BCDFC4}" srcOrd="1" destOrd="0" presId="urn:microsoft.com/office/officeart/2005/8/layout/list1"/>
    <dgm:cxn modelId="{EC67745C-AD65-4458-9FC1-2D622C487384}" type="presParOf" srcId="{F5C926E6-F496-4540-8B40-AEEEC746FA90}" destId="{432E6C1F-9C12-414D-9479-3F0EB89C8015}" srcOrd="9" destOrd="0" presId="urn:microsoft.com/office/officeart/2005/8/layout/list1"/>
    <dgm:cxn modelId="{1A71FA96-E07B-473A-B13D-BDF5CBF925B6}" type="presParOf" srcId="{F5C926E6-F496-4540-8B40-AEEEC746FA90}" destId="{FD12A81D-61B3-4A5A-AAC0-9BAE9D6717D4}" srcOrd="10" destOrd="0" presId="urn:microsoft.com/office/officeart/2005/8/layout/list1"/>
    <dgm:cxn modelId="{E3C6FD11-A795-4FFF-9E14-4433ECB36F08}" type="presParOf" srcId="{F5C926E6-F496-4540-8B40-AEEEC746FA90}" destId="{21419BAF-457C-47AA-B43D-5ABAD8F9BB00}" srcOrd="11" destOrd="0" presId="urn:microsoft.com/office/officeart/2005/8/layout/list1"/>
    <dgm:cxn modelId="{9D64258C-E915-4079-BC4C-AE1ABE4F7CDB}" type="presParOf" srcId="{F5C926E6-F496-4540-8B40-AEEEC746FA90}" destId="{6858518F-F08F-475E-AB0D-95108029C22C}" srcOrd="12" destOrd="0" presId="urn:microsoft.com/office/officeart/2005/8/layout/list1"/>
    <dgm:cxn modelId="{26645398-F47B-4313-A774-6D8DC6F4835D}" type="presParOf" srcId="{6858518F-F08F-475E-AB0D-95108029C22C}" destId="{EFDCFBF7-99BE-4E18-9226-8EEE2BE51A03}" srcOrd="0" destOrd="0" presId="urn:microsoft.com/office/officeart/2005/8/layout/list1"/>
    <dgm:cxn modelId="{B3C033DD-D90A-4055-8C3F-54085909BCD3}" type="presParOf" srcId="{6858518F-F08F-475E-AB0D-95108029C22C}" destId="{8F5B05DE-409C-4315-B6D7-6BC085F49CC8}" srcOrd="1" destOrd="0" presId="urn:microsoft.com/office/officeart/2005/8/layout/list1"/>
    <dgm:cxn modelId="{B2FA016C-20C1-40E9-A5E4-9E015A53E011}" type="presParOf" srcId="{F5C926E6-F496-4540-8B40-AEEEC746FA90}" destId="{122FF8C9-165A-4E56-9AB4-D43A29E8FEDC}" srcOrd="13" destOrd="0" presId="urn:microsoft.com/office/officeart/2005/8/layout/list1"/>
    <dgm:cxn modelId="{99C00A9E-0690-4C16-AE8D-3BE988F666C6}" type="presParOf" srcId="{F5C926E6-F496-4540-8B40-AEEEC746FA90}" destId="{D1E258B4-13F5-4AED-9F96-44B63776AE06}" srcOrd="14" destOrd="0" presId="urn:microsoft.com/office/officeart/2005/8/layout/list1"/>
    <dgm:cxn modelId="{AC04E523-2002-45F3-8B0F-4DA1786A3DDB}" type="presParOf" srcId="{F5C926E6-F496-4540-8B40-AEEEC746FA90}" destId="{AE4C4A46-FAEC-4403-A106-44A78DAB1A21}" srcOrd="15" destOrd="0" presId="urn:microsoft.com/office/officeart/2005/8/layout/list1"/>
    <dgm:cxn modelId="{37C669B5-5EDC-496F-BFC4-FD0DA8760415}" type="presParOf" srcId="{F5C926E6-F496-4540-8B40-AEEEC746FA90}" destId="{A3566311-FCE3-4E35-99CE-4242A4282BE2}" srcOrd="16" destOrd="0" presId="urn:microsoft.com/office/officeart/2005/8/layout/list1"/>
    <dgm:cxn modelId="{4BE76A19-0579-4D3B-8A6B-3D0DD3BCA073}" type="presParOf" srcId="{A3566311-FCE3-4E35-99CE-4242A4282BE2}" destId="{1FF8D149-C4B8-454C-A70F-FA0E6DA7AB02}" srcOrd="0" destOrd="0" presId="urn:microsoft.com/office/officeart/2005/8/layout/list1"/>
    <dgm:cxn modelId="{82E4951F-C23A-43E5-A4C0-72B4A26A8881}" type="presParOf" srcId="{A3566311-FCE3-4E35-99CE-4242A4282BE2}" destId="{C950D15A-6360-4BAE-864D-FD651D3AD8A8}" srcOrd="1" destOrd="0" presId="urn:microsoft.com/office/officeart/2005/8/layout/list1"/>
    <dgm:cxn modelId="{B37875B9-E19C-4C36-A98C-7A8750000B54}" type="presParOf" srcId="{F5C926E6-F496-4540-8B40-AEEEC746FA90}" destId="{FC90F859-D472-4091-892A-D53E3093091C}" srcOrd="17" destOrd="0" presId="urn:microsoft.com/office/officeart/2005/8/layout/list1"/>
    <dgm:cxn modelId="{230FFFCA-D21C-4F59-BBB0-77415CA67BCA}" type="presParOf" srcId="{F5C926E6-F496-4540-8B40-AEEEC746FA90}" destId="{D1B99213-3D9D-4B01-B247-8A433F0650C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6D6D7D-D7C5-4BE0-B04B-DDE2447BC96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7CC09C8-06A3-40B7-820B-975CED812D02}">
      <dgm:prSet custT="1"/>
      <dgm:spPr/>
      <dgm:t>
        <a:bodyPr/>
        <a:lstStyle/>
        <a:p>
          <a:pPr>
            <a:lnSpc>
              <a:spcPct val="100000"/>
            </a:lnSpc>
          </a:pPr>
          <a:r>
            <a:rPr lang="en-US" sz="1400" dirty="0"/>
            <a:t>E</a:t>
          </a:r>
          <a:r>
            <a:rPr lang="en-US" sz="1400" b="0" i="0" dirty="0"/>
            <a:t>fforts to development of more sophisticated rule-based systems. </a:t>
          </a:r>
          <a:endParaRPr lang="en-US" sz="1400" dirty="0"/>
        </a:p>
      </dgm:t>
    </dgm:pt>
    <dgm:pt modelId="{614B37C1-2517-4755-82BC-A25291E81698}" type="parTrans" cxnId="{6FF401F2-B79D-490C-8175-F2CAB5E392AC}">
      <dgm:prSet/>
      <dgm:spPr/>
      <dgm:t>
        <a:bodyPr/>
        <a:lstStyle/>
        <a:p>
          <a:endParaRPr lang="en-US"/>
        </a:p>
      </dgm:t>
    </dgm:pt>
    <dgm:pt modelId="{BB4E8D74-AF35-47A9-B564-AED391393F73}" type="sibTrans" cxnId="{6FF401F2-B79D-490C-8175-F2CAB5E392AC}">
      <dgm:prSet/>
      <dgm:spPr/>
      <dgm:t>
        <a:bodyPr/>
        <a:lstStyle/>
        <a:p>
          <a:pPr>
            <a:lnSpc>
              <a:spcPct val="100000"/>
            </a:lnSpc>
          </a:pPr>
          <a:endParaRPr lang="en-US"/>
        </a:p>
      </dgm:t>
    </dgm:pt>
    <dgm:pt modelId="{54C4AA80-C457-49A5-A95A-F6B9244B1F83}">
      <dgm:prSet/>
      <dgm:spPr/>
      <dgm:t>
        <a:bodyPr/>
        <a:lstStyle/>
        <a:p>
          <a:pPr>
            <a:lnSpc>
              <a:spcPct val="100000"/>
            </a:lnSpc>
          </a:pPr>
          <a:r>
            <a:rPr lang="en-US" b="0" i="0"/>
            <a:t>Yet, these systems remained constrained by the intricacies of human language, struggling to grasp contextual subtleties and adapt to diverse linguistic expressions. </a:t>
          </a:r>
          <a:endParaRPr lang="en-US"/>
        </a:p>
      </dgm:t>
    </dgm:pt>
    <dgm:pt modelId="{AB59B7CD-253D-437F-9F3B-78D9200488A2}" type="parTrans" cxnId="{25198183-01C7-4CED-BB10-458719427465}">
      <dgm:prSet/>
      <dgm:spPr/>
      <dgm:t>
        <a:bodyPr/>
        <a:lstStyle/>
        <a:p>
          <a:endParaRPr lang="en-US"/>
        </a:p>
      </dgm:t>
    </dgm:pt>
    <dgm:pt modelId="{64DAE835-B45C-484C-93CE-DBC782944BC4}" type="sibTrans" cxnId="{25198183-01C7-4CED-BB10-458719427465}">
      <dgm:prSet/>
      <dgm:spPr/>
      <dgm:t>
        <a:bodyPr/>
        <a:lstStyle/>
        <a:p>
          <a:pPr>
            <a:lnSpc>
              <a:spcPct val="100000"/>
            </a:lnSpc>
          </a:pPr>
          <a:endParaRPr lang="en-US"/>
        </a:p>
      </dgm:t>
    </dgm:pt>
    <dgm:pt modelId="{47218C5C-124D-4A68-8D4A-AADDFCF91228}">
      <dgm:prSet/>
      <dgm:spPr/>
      <dgm:t>
        <a:bodyPr/>
        <a:lstStyle/>
        <a:p>
          <a:pPr>
            <a:lnSpc>
              <a:spcPct val="100000"/>
            </a:lnSpc>
          </a:pPr>
          <a:r>
            <a:rPr lang="en-US" b="0" i="0"/>
            <a:t>Researchers increasingly recognized the need to learn and generalize from data. </a:t>
          </a:r>
          <a:endParaRPr lang="en-US"/>
        </a:p>
      </dgm:t>
    </dgm:pt>
    <dgm:pt modelId="{9A2A4FBD-C412-4106-9920-6DD74C84795D}" type="parTrans" cxnId="{08CECB05-697E-466C-9445-F73C775B3548}">
      <dgm:prSet/>
      <dgm:spPr/>
      <dgm:t>
        <a:bodyPr/>
        <a:lstStyle/>
        <a:p>
          <a:endParaRPr lang="en-US"/>
        </a:p>
      </dgm:t>
    </dgm:pt>
    <dgm:pt modelId="{A587B3B6-9823-415D-8E37-772271227B43}" type="sibTrans" cxnId="{08CECB05-697E-466C-9445-F73C775B3548}">
      <dgm:prSet/>
      <dgm:spPr/>
      <dgm:t>
        <a:bodyPr/>
        <a:lstStyle/>
        <a:p>
          <a:pPr>
            <a:lnSpc>
              <a:spcPct val="100000"/>
            </a:lnSpc>
          </a:pPr>
          <a:endParaRPr lang="en-US"/>
        </a:p>
      </dgm:t>
    </dgm:pt>
    <dgm:pt modelId="{129199A9-9CCB-4786-9AFE-8228AE546480}">
      <dgm:prSet/>
      <dgm:spPr/>
      <dgm:t>
        <a:bodyPr/>
        <a:lstStyle/>
        <a:p>
          <a:pPr>
            <a:lnSpc>
              <a:spcPct val="100000"/>
            </a:lnSpc>
          </a:pPr>
          <a:r>
            <a:rPr lang="en-US" b="0" i="0"/>
            <a:t>This led to the emergence of statistical language processing techniques, such as n-grams and Hidden Markov Models, </a:t>
          </a:r>
          <a:endParaRPr lang="en-US"/>
        </a:p>
      </dgm:t>
    </dgm:pt>
    <dgm:pt modelId="{9D29122B-E8DD-4475-AB14-ED5E70AA4506}" type="parTrans" cxnId="{161CE1C7-B832-4601-95E3-18918766ECAD}">
      <dgm:prSet/>
      <dgm:spPr/>
      <dgm:t>
        <a:bodyPr/>
        <a:lstStyle/>
        <a:p>
          <a:endParaRPr lang="en-US"/>
        </a:p>
      </dgm:t>
    </dgm:pt>
    <dgm:pt modelId="{49B5288B-2D0B-4F85-8524-A48A8D20BDD4}" type="sibTrans" cxnId="{161CE1C7-B832-4601-95E3-18918766ECAD}">
      <dgm:prSet/>
      <dgm:spPr/>
      <dgm:t>
        <a:bodyPr/>
        <a:lstStyle/>
        <a:p>
          <a:endParaRPr lang="en-US"/>
        </a:p>
      </dgm:t>
    </dgm:pt>
    <dgm:pt modelId="{ACB3CFF7-509D-4CBB-BDBD-BA3D353E8337}" type="pres">
      <dgm:prSet presAssocID="{B06D6D7D-D7C5-4BE0-B04B-DDE2447BC967}" presName="root" presStyleCnt="0">
        <dgm:presLayoutVars>
          <dgm:dir/>
          <dgm:resizeHandles val="exact"/>
        </dgm:presLayoutVars>
      </dgm:prSet>
      <dgm:spPr/>
    </dgm:pt>
    <dgm:pt modelId="{317E6F60-8E14-4EEF-A38D-4492B4F7B598}" type="pres">
      <dgm:prSet presAssocID="{B06D6D7D-D7C5-4BE0-B04B-DDE2447BC967}" presName="container" presStyleCnt="0">
        <dgm:presLayoutVars>
          <dgm:dir/>
          <dgm:resizeHandles val="exact"/>
        </dgm:presLayoutVars>
      </dgm:prSet>
      <dgm:spPr/>
    </dgm:pt>
    <dgm:pt modelId="{D5F6EEBE-9CDD-4CB5-951B-444C4E1B32F8}" type="pres">
      <dgm:prSet presAssocID="{B7CC09C8-06A3-40B7-820B-975CED812D02}" presName="compNode" presStyleCnt="0"/>
      <dgm:spPr/>
    </dgm:pt>
    <dgm:pt modelId="{377187A6-5C10-4E72-9BE3-8EF87B087504}" type="pres">
      <dgm:prSet presAssocID="{B7CC09C8-06A3-40B7-820B-975CED812D02}" presName="iconBgRect" presStyleLbl="bgShp" presStyleIdx="0" presStyleCnt="4"/>
      <dgm:spPr/>
    </dgm:pt>
    <dgm:pt modelId="{7F99012F-E4F6-4001-998F-F0E594AEF46D}" type="pres">
      <dgm:prSet presAssocID="{B7CC09C8-06A3-40B7-820B-975CED812D0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E71D406B-DECB-48AE-841E-AC19C88C4A43}" type="pres">
      <dgm:prSet presAssocID="{B7CC09C8-06A3-40B7-820B-975CED812D02}" presName="spaceRect" presStyleCnt="0"/>
      <dgm:spPr/>
    </dgm:pt>
    <dgm:pt modelId="{938BD438-8AB9-4342-B24D-C7D63B62F213}" type="pres">
      <dgm:prSet presAssocID="{B7CC09C8-06A3-40B7-820B-975CED812D02}" presName="textRect" presStyleLbl="revTx" presStyleIdx="0" presStyleCnt="4">
        <dgm:presLayoutVars>
          <dgm:chMax val="1"/>
          <dgm:chPref val="1"/>
        </dgm:presLayoutVars>
      </dgm:prSet>
      <dgm:spPr/>
    </dgm:pt>
    <dgm:pt modelId="{D73BCAAF-575A-4004-9DE8-9BB707B776E0}" type="pres">
      <dgm:prSet presAssocID="{BB4E8D74-AF35-47A9-B564-AED391393F73}" presName="sibTrans" presStyleLbl="sibTrans2D1" presStyleIdx="0" presStyleCnt="0"/>
      <dgm:spPr/>
    </dgm:pt>
    <dgm:pt modelId="{D4418B2F-A00C-4501-9375-E614607549FE}" type="pres">
      <dgm:prSet presAssocID="{54C4AA80-C457-49A5-A95A-F6B9244B1F83}" presName="compNode" presStyleCnt="0"/>
      <dgm:spPr/>
    </dgm:pt>
    <dgm:pt modelId="{50F6D204-3FF0-4223-B786-C0235F3FA328}" type="pres">
      <dgm:prSet presAssocID="{54C4AA80-C457-49A5-A95A-F6B9244B1F83}" presName="iconBgRect" presStyleLbl="bgShp" presStyleIdx="1" presStyleCnt="4"/>
      <dgm:spPr/>
    </dgm:pt>
    <dgm:pt modelId="{B8858A0F-ECED-40E2-B327-54A6DE4478DE}" type="pres">
      <dgm:prSet presAssocID="{54C4AA80-C457-49A5-A95A-F6B9244B1F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ngue"/>
        </a:ext>
      </dgm:extLst>
    </dgm:pt>
    <dgm:pt modelId="{6A794E8F-5AD0-4C72-89F7-7CFB6D973A4E}" type="pres">
      <dgm:prSet presAssocID="{54C4AA80-C457-49A5-A95A-F6B9244B1F83}" presName="spaceRect" presStyleCnt="0"/>
      <dgm:spPr/>
    </dgm:pt>
    <dgm:pt modelId="{1A68CF08-4294-4937-A4F3-FAEB62E93CBD}" type="pres">
      <dgm:prSet presAssocID="{54C4AA80-C457-49A5-A95A-F6B9244B1F83}" presName="textRect" presStyleLbl="revTx" presStyleIdx="1" presStyleCnt="4">
        <dgm:presLayoutVars>
          <dgm:chMax val="1"/>
          <dgm:chPref val="1"/>
        </dgm:presLayoutVars>
      </dgm:prSet>
      <dgm:spPr/>
    </dgm:pt>
    <dgm:pt modelId="{26FF896B-BCAB-4EE9-A1C3-0251C985DFB1}" type="pres">
      <dgm:prSet presAssocID="{64DAE835-B45C-484C-93CE-DBC782944BC4}" presName="sibTrans" presStyleLbl="sibTrans2D1" presStyleIdx="0" presStyleCnt="0"/>
      <dgm:spPr/>
    </dgm:pt>
    <dgm:pt modelId="{923A104C-F6C4-4F04-868A-549EEB5E06F6}" type="pres">
      <dgm:prSet presAssocID="{47218C5C-124D-4A68-8D4A-AADDFCF91228}" presName="compNode" presStyleCnt="0"/>
      <dgm:spPr/>
    </dgm:pt>
    <dgm:pt modelId="{85EED54B-119C-49E2-BF8F-DB6DFB8CC139}" type="pres">
      <dgm:prSet presAssocID="{47218C5C-124D-4A68-8D4A-AADDFCF91228}" presName="iconBgRect" presStyleLbl="bgShp" presStyleIdx="2" presStyleCnt="4"/>
      <dgm:spPr/>
    </dgm:pt>
    <dgm:pt modelId="{EF03C84A-3754-422E-BD4E-A62B1C2EC89E}" type="pres">
      <dgm:prSet presAssocID="{47218C5C-124D-4A68-8D4A-AADDFCF912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son with Idea"/>
        </a:ext>
      </dgm:extLst>
    </dgm:pt>
    <dgm:pt modelId="{EF58DD6F-3FA1-4AD9-B13B-1838049010F7}" type="pres">
      <dgm:prSet presAssocID="{47218C5C-124D-4A68-8D4A-AADDFCF91228}" presName="spaceRect" presStyleCnt="0"/>
      <dgm:spPr/>
    </dgm:pt>
    <dgm:pt modelId="{65B2A31E-DE13-415F-9E9A-2378B617617A}" type="pres">
      <dgm:prSet presAssocID="{47218C5C-124D-4A68-8D4A-AADDFCF91228}" presName="textRect" presStyleLbl="revTx" presStyleIdx="2" presStyleCnt="4">
        <dgm:presLayoutVars>
          <dgm:chMax val="1"/>
          <dgm:chPref val="1"/>
        </dgm:presLayoutVars>
      </dgm:prSet>
      <dgm:spPr/>
    </dgm:pt>
    <dgm:pt modelId="{AF4CD34E-C585-4CF1-9C74-70DCE0692871}" type="pres">
      <dgm:prSet presAssocID="{A587B3B6-9823-415D-8E37-772271227B43}" presName="sibTrans" presStyleLbl="sibTrans2D1" presStyleIdx="0" presStyleCnt="0"/>
      <dgm:spPr/>
    </dgm:pt>
    <dgm:pt modelId="{8BAC0284-62B4-429F-A5C2-1D3B4AF7C5D7}" type="pres">
      <dgm:prSet presAssocID="{129199A9-9CCB-4786-9AFE-8228AE546480}" presName="compNode" presStyleCnt="0"/>
      <dgm:spPr/>
    </dgm:pt>
    <dgm:pt modelId="{52876BAA-DA40-4784-B141-501921A8F2AD}" type="pres">
      <dgm:prSet presAssocID="{129199A9-9CCB-4786-9AFE-8228AE546480}" presName="iconBgRect" presStyleLbl="bgShp" presStyleIdx="3" presStyleCnt="4"/>
      <dgm:spPr/>
    </dgm:pt>
    <dgm:pt modelId="{D73C832C-4E22-469E-A91D-4A778E89BCA5}" type="pres">
      <dgm:prSet presAssocID="{129199A9-9CCB-4786-9AFE-8228AE5464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A53234E0-24BB-4AFF-8FA9-E98B7AF80F63}" type="pres">
      <dgm:prSet presAssocID="{129199A9-9CCB-4786-9AFE-8228AE546480}" presName="spaceRect" presStyleCnt="0"/>
      <dgm:spPr/>
    </dgm:pt>
    <dgm:pt modelId="{CE22605E-9627-4BF7-A423-A892B65FDAAD}" type="pres">
      <dgm:prSet presAssocID="{129199A9-9CCB-4786-9AFE-8228AE546480}" presName="textRect" presStyleLbl="revTx" presStyleIdx="3" presStyleCnt="4">
        <dgm:presLayoutVars>
          <dgm:chMax val="1"/>
          <dgm:chPref val="1"/>
        </dgm:presLayoutVars>
      </dgm:prSet>
      <dgm:spPr/>
    </dgm:pt>
  </dgm:ptLst>
  <dgm:cxnLst>
    <dgm:cxn modelId="{08CECB05-697E-466C-9445-F73C775B3548}" srcId="{B06D6D7D-D7C5-4BE0-B04B-DDE2447BC967}" destId="{47218C5C-124D-4A68-8D4A-AADDFCF91228}" srcOrd="2" destOrd="0" parTransId="{9A2A4FBD-C412-4106-9920-6DD74C84795D}" sibTransId="{A587B3B6-9823-415D-8E37-772271227B43}"/>
    <dgm:cxn modelId="{C8ED9F1C-022B-4756-A742-BA5089AA8235}" type="presOf" srcId="{A587B3B6-9823-415D-8E37-772271227B43}" destId="{AF4CD34E-C585-4CF1-9C74-70DCE0692871}" srcOrd="0" destOrd="0" presId="urn:microsoft.com/office/officeart/2018/2/layout/IconCircleList"/>
    <dgm:cxn modelId="{70390C22-133A-4585-A3BA-0E59BBC5B82D}" type="presOf" srcId="{129199A9-9CCB-4786-9AFE-8228AE546480}" destId="{CE22605E-9627-4BF7-A423-A892B65FDAAD}" srcOrd="0" destOrd="0" presId="urn:microsoft.com/office/officeart/2018/2/layout/IconCircleList"/>
    <dgm:cxn modelId="{9920B868-4C31-4374-9D48-F7A4B1D17CE9}" type="presOf" srcId="{54C4AA80-C457-49A5-A95A-F6B9244B1F83}" destId="{1A68CF08-4294-4937-A4F3-FAEB62E93CBD}" srcOrd="0" destOrd="0" presId="urn:microsoft.com/office/officeart/2018/2/layout/IconCircleList"/>
    <dgm:cxn modelId="{26803753-A252-4345-BEF2-0E869E215E32}" type="presOf" srcId="{64DAE835-B45C-484C-93CE-DBC782944BC4}" destId="{26FF896B-BCAB-4EE9-A1C3-0251C985DFB1}" srcOrd="0" destOrd="0" presId="urn:microsoft.com/office/officeart/2018/2/layout/IconCircleList"/>
    <dgm:cxn modelId="{D2FFFA58-A76F-4704-BE34-165304CCCC07}" type="presOf" srcId="{B7CC09C8-06A3-40B7-820B-975CED812D02}" destId="{938BD438-8AB9-4342-B24D-C7D63B62F213}" srcOrd="0" destOrd="0" presId="urn:microsoft.com/office/officeart/2018/2/layout/IconCircleList"/>
    <dgm:cxn modelId="{594E4F5A-3817-49C5-A3F8-0FD0B91BF0A0}" type="presOf" srcId="{47218C5C-124D-4A68-8D4A-AADDFCF91228}" destId="{65B2A31E-DE13-415F-9E9A-2378B617617A}" srcOrd="0" destOrd="0" presId="urn:microsoft.com/office/officeart/2018/2/layout/IconCircleList"/>
    <dgm:cxn modelId="{25198183-01C7-4CED-BB10-458719427465}" srcId="{B06D6D7D-D7C5-4BE0-B04B-DDE2447BC967}" destId="{54C4AA80-C457-49A5-A95A-F6B9244B1F83}" srcOrd="1" destOrd="0" parTransId="{AB59B7CD-253D-437F-9F3B-78D9200488A2}" sibTransId="{64DAE835-B45C-484C-93CE-DBC782944BC4}"/>
    <dgm:cxn modelId="{3871F892-E67E-4E94-8D23-2BF5A0631DB2}" type="presOf" srcId="{BB4E8D74-AF35-47A9-B564-AED391393F73}" destId="{D73BCAAF-575A-4004-9DE8-9BB707B776E0}" srcOrd="0" destOrd="0" presId="urn:microsoft.com/office/officeart/2018/2/layout/IconCircleList"/>
    <dgm:cxn modelId="{EB91AEAC-90DE-4A35-8323-1B21A3E3CDBA}" type="presOf" srcId="{B06D6D7D-D7C5-4BE0-B04B-DDE2447BC967}" destId="{ACB3CFF7-509D-4CBB-BDBD-BA3D353E8337}" srcOrd="0" destOrd="0" presId="urn:microsoft.com/office/officeart/2018/2/layout/IconCircleList"/>
    <dgm:cxn modelId="{161CE1C7-B832-4601-95E3-18918766ECAD}" srcId="{B06D6D7D-D7C5-4BE0-B04B-DDE2447BC967}" destId="{129199A9-9CCB-4786-9AFE-8228AE546480}" srcOrd="3" destOrd="0" parTransId="{9D29122B-E8DD-4475-AB14-ED5E70AA4506}" sibTransId="{49B5288B-2D0B-4F85-8524-A48A8D20BDD4}"/>
    <dgm:cxn modelId="{6FF401F2-B79D-490C-8175-F2CAB5E392AC}" srcId="{B06D6D7D-D7C5-4BE0-B04B-DDE2447BC967}" destId="{B7CC09C8-06A3-40B7-820B-975CED812D02}" srcOrd="0" destOrd="0" parTransId="{614B37C1-2517-4755-82BC-A25291E81698}" sibTransId="{BB4E8D74-AF35-47A9-B564-AED391393F73}"/>
    <dgm:cxn modelId="{73B19AC7-09A3-459E-A22D-86E83E3C75F1}" type="presParOf" srcId="{ACB3CFF7-509D-4CBB-BDBD-BA3D353E8337}" destId="{317E6F60-8E14-4EEF-A38D-4492B4F7B598}" srcOrd="0" destOrd="0" presId="urn:microsoft.com/office/officeart/2018/2/layout/IconCircleList"/>
    <dgm:cxn modelId="{9D8590E8-CB20-49E6-BF37-9777815A6C3F}" type="presParOf" srcId="{317E6F60-8E14-4EEF-A38D-4492B4F7B598}" destId="{D5F6EEBE-9CDD-4CB5-951B-444C4E1B32F8}" srcOrd="0" destOrd="0" presId="urn:microsoft.com/office/officeart/2018/2/layout/IconCircleList"/>
    <dgm:cxn modelId="{37E7DA44-4FCE-4064-9C18-D4593D761826}" type="presParOf" srcId="{D5F6EEBE-9CDD-4CB5-951B-444C4E1B32F8}" destId="{377187A6-5C10-4E72-9BE3-8EF87B087504}" srcOrd="0" destOrd="0" presId="urn:microsoft.com/office/officeart/2018/2/layout/IconCircleList"/>
    <dgm:cxn modelId="{DE217F4E-15B7-4D24-A8F0-C9B8A2687703}" type="presParOf" srcId="{D5F6EEBE-9CDD-4CB5-951B-444C4E1B32F8}" destId="{7F99012F-E4F6-4001-998F-F0E594AEF46D}" srcOrd="1" destOrd="0" presId="urn:microsoft.com/office/officeart/2018/2/layout/IconCircleList"/>
    <dgm:cxn modelId="{E3BACACD-3817-4289-94CD-FEFB859E9D85}" type="presParOf" srcId="{D5F6EEBE-9CDD-4CB5-951B-444C4E1B32F8}" destId="{E71D406B-DECB-48AE-841E-AC19C88C4A43}" srcOrd="2" destOrd="0" presId="urn:microsoft.com/office/officeart/2018/2/layout/IconCircleList"/>
    <dgm:cxn modelId="{9DFD879C-DE77-4298-84D2-D0747DC8C3BF}" type="presParOf" srcId="{D5F6EEBE-9CDD-4CB5-951B-444C4E1B32F8}" destId="{938BD438-8AB9-4342-B24D-C7D63B62F213}" srcOrd="3" destOrd="0" presId="urn:microsoft.com/office/officeart/2018/2/layout/IconCircleList"/>
    <dgm:cxn modelId="{718656D8-6D31-4749-B00B-101AE1C73E61}" type="presParOf" srcId="{317E6F60-8E14-4EEF-A38D-4492B4F7B598}" destId="{D73BCAAF-575A-4004-9DE8-9BB707B776E0}" srcOrd="1" destOrd="0" presId="urn:microsoft.com/office/officeart/2018/2/layout/IconCircleList"/>
    <dgm:cxn modelId="{BDDA5370-6C04-429B-BD5E-01E71E260A84}" type="presParOf" srcId="{317E6F60-8E14-4EEF-A38D-4492B4F7B598}" destId="{D4418B2F-A00C-4501-9375-E614607549FE}" srcOrd="2" destOrd="0" presId="urn:microsoft.com/office/officeart/2018/2/layout/IconCircleList"/>
    <dgm:cxn modelId="{9251AEDB-A1FA-44B1-8452-63086D9AD712}" type="presParOf" srcId="{D4418B2F-A00C-4501-9375-E614607549FE}" destId="{50F6D204-3FF0-4223-B786-C0235F3FA328}" srcOrd="0" destOrd="0" presId="urn:microsoft.com/office/officeart/2018/2/layout/IconCircleList"/>
    <dgm:cxn modelId="{0603AE2D-2656-4D54-B169-9146C466C1C0}" type="presParOf" srcId="{D4418B2F-A00C-4501-9375-E614607549FE}" destId="{B8858A0F-ECED-40E2-B327-54A6DE4478DE}" srcOrd="1" destOrd="0" presId="urn:microsoft.com/office/officeart/2018/2/layout/IconCircleList"/>
    <dgm:cxn modelId="{C0000440-1AEA-41B8-9493-D2285D9A06CD}" type="presParOf" srcId="{D4418B2F-A00C-4501-9375-E614607549FE}" destId="{6A794E8F-5AD0-4C72-89F7-7CFB6D973A4E}" srcOrd="2" destOrd="0" presId="urn:microsoft.com/office/officeart/2018/2/layout/IconCircleList"/>
    <dgm:cxn modelId="{C9883CB6-036B-4F4C-A5EB-C10E2B23A37A}" type="presParOf" srcId="{D4418B2F-A00C-4501-9375-E614607549FE}" destId="{1A68CF08-4294-4937-A4F3-FAEB62E93CBD}" srcOrd="3" destOrd="0" presId="urn:microsoft.com/office/officeart/2018/2/layout/IconCircleList"/>
    <dgm:cxn modelId="{D4FA5D5D-6BB4-4597-B8DC-4610F29D63DC}" type="presParOf" srcId="{317E6F60-8E14-4EEF-A38D-4492B4F7B598}" destId="{26FF896B-BCAB-4EE9-A1C3-0251C985DFB1}" srcOrd="3" destOrd="0" presId="urn:microsoft.com/office/officeart/2018/2/layout/IconCircleList"/>
    <dgm:cxn modelId="{90CE9904-B983-435C-8E93-560D16E3F58F}" type="presParOf" srcId="{317E6F60-8E14-4EEF-A38D-4492B4F7B598}" destId="{923A104C-F6C4-4F04-868A-549EEB5E06F6}" srcOrd="4" destOrd="0" presId="urn:microsoft.com/office/officeart/2018/2/layout/IconCircleList"/>
    <dgm:cxn modelId="{961C10CE-77A6-4942-BEB2-B212F6979A94}" type="presParOf" srcId="{923A104C-F6C4-4F04-868A-549EEB5E06F6}" destId="{85EED54B-119C-49E2-BF8F-DB6DFB8CC139}" srcOrd="0" destOrd="0" presId="urn:microsoft.com/office/officeart/2018/2/layout/IconCircleList"/>
    <dgm:cxn modelId="{E140D2C2-BC73-4970-891C-25D742ED29BF}" type="presParOf" srcId="{923A104C-F6C4-4F04-868A-549EEB5E06F6}" destId="{EF03C84A-3754-422E-BD4E-A62B1C2EC89E}" srcOrd="1" destOrd="0" presId="urn:microsoft.com/office/officeart/2018/2/layout/IconCircleList"/>
    <dgm:cxn modelId="{E5D57041-D8C4-49D9-A8F7-F18BCD3C1C26}" type="presParOf" srcId="{923A104C-F6C4-4F04-868A-549EEB5E06F6}" destId="{EF58DD6F-3FA1-4AD9-B13B-1838049010F7}" srcOrd="2" destOrd="0" presId="urn:microsoft.com/office/officeart/2018/2/layout/IconCircleList"/>
    <dgm:cxn modelId="{16691F10-ACF6-4059-9603-367757CFA7B6}" type="presParOf" srcId="{923A104C-F6C4-4F04-868A-549EEB5E06F6}" destId="{65B2A31E-DE13-415F-9E9A-2378B617617A}" srcOrd="3" destOrd="0" presId="urn:microsoft.com/office/officeart/2018/2/layout/IconCircleList"/>
    <dgm:cxn modelId="{885E1933-F327-4EA9-8925-434DF7F5D996}" type="presParOf" srcId="{317E6F60-8E14-4EEF-A38D-4492B4F7B598}" destId="{AF4CD34E-C585-4CF1-9C74-70DCE0692871}" srcOrd="5" destOrd="0" presId="urn:microsoft.com/office/officeart/2018/2/layout/IconCircleList"/>
    <dgm:cxn modelId="{EAD5C7C1-3101-4930-9867-2B23EAB06F93}" type="presParOf" srcId="{317E6F60-8E14-4EEF-A38D-4492B4F7B598}" destId="{8BAC0284-62B4-429F-A5C2-1D3B4AF7C5D7}" srcOrd="6" destOrd="0" presId="urn:microsoft.com/office/officeart/2018/2/layout/IconCircleList"/>
    <dgm:cxn modelId="{1CA8829A-EEE9-4CE4-829E-7A8B8385766D}" type="presParOf" srcId="{8BAC0284-62B4-429F-A5C2-1D3B4AF7C5D7}" destId="{52876BAA-DA40-4784-B141-501921A8F2AD}" srcOrd="0" destOrd="0" presId="urn:microsoft.com/office/officeart/2018/2/layout/IconCircleList"/>
    <dgm:cxn modelId="{D1770EB8-144D-40D9-BB14-ECF5F9955821}" type="presParOf" srcId="{8BAC0284-62B4-429F-A5C2-1D3B4AF7C5D7}" destId="{D73C832C-4E22-469E-A91D-4A778E89BCA5}" srcOrd="1" destOrd="0" presId="urn:microsoft.com/office/officeart/2018/2/layout/IconCircleList"/>
    <dgm:cxn modelId="{2E7E84A0-1995-4283-9661-523AAD035903}" type="presParOf" srcId="{8BAC0284-62B4-429F-A5C2-1D3B4AF7C5D7}" destId="{A53234E0-24BB-4AFF-8FA9-E98B7AF80F63}" srcOrd="2" destOrd="0" presId="urn:microsoft.com/office/officeart/2018/2/layout/IconCircleList"/>
    <dgm:cxn modelId="{B9A185B1-4865-4619-9554-B9C44593CDA5}" type="presParOf" srcId="{8BAC0284-62B4-429F-A5C2-1D3B4AF7C5D7}" destId="{CE22605E-9627-4BF7-A423-A892B65FDAAD}"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F30E-31F2-4968-A534-37704467F95B}">
      <dsp:nvSpPr>
        <dsp:cNvPr id="0" name=""/>
        <dsp:cNvSpPr/>
      </dsp:nvSpPr>
      <dsp:spPr>
        <a:xfrm>
          <a:off x="478800" y="724887"/>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5ED69-DDD3-41C5-BC79-37B73285F690}">
      <dsp:nvSpPr>
        <dsp:cNvPr id="0" name=""/>
        <dsp:cNvSpPr/>
      </dsp:nvSpPr>
      <dsp:spPr>
        <a:xfrm>
          <a:off x="712800" y="9588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1A4BA-8608-4250-8A66-B0D17A465074}">
      <dsp:nvSpPr>
        <dsp:cNvPr id="0" name=""/>
        <dsp:cNvSpPr/>
      </dsp:nvSpPr>
      <dsp:spPr>
        <a:xfrm>
          <a:off x="127800" y="2164887"/>
          <a:ext cx="1800000" cy="22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b="1" kern="1200" dirty="0">
              <a:solidFill>
                <a:schemeClr val="tx1"/>
              </a:solidFill>
            </a:rPr>
            <a:t>S</a:t>
          </a:r>
          <a:r>
            <a:rPr lang="en-IN" sz="1800" b="1" kern="1200" cap="all" dirty="0">
              <a:solidFill>
                <a:schemeClr val="tx1"/>
              </a:solidFill>
              <a:latin typeface="Calibri" panose="020F0502020204030204"/>
              <a:ea typeface="+mn-ea"/>
              <a:cs typeface="+mn-cs"/>
            </a:rPr>
            <a:t>yntax</a:t>
          </a:r>
          <a:r>
            <a:rPr lang="en-IN" sz="1800" b="1" kern="1200" dirty="0">
              <a:solidFill>
                <a:schemeClr val="tx1"/>
              </a:solidFill>
            </a:rPr>
            <a:t>:</a:t>
          </a:r>
          <a:r>
            <a:rPr lang="en-IN" sz="1800" b="1" kern="1200" dirty="0">
              <a:solidFill>
                <a:schemeClr val="accent2">
                  <a:lumMod val="50000"/>
                </a:schemeClr>
              </a:solidFill>
            </a:rPr>
            <a:t> Syntax refers to the arrangement of words and phrases to create well-formed sentences in a language.</a:t>
          </a:r>
          <a:endParaRPr lang="en-US" sz="1800" b="1" kern="1200" dirty="0">
            <a:solidFill>
              <a:schemeClr val="accent2">
                <a:lumMod val="50000"/>
              </a:schemeClr>
            </a:solidFill>
          </a:endParaRPr>
        </a:p>
      </dsp:txBody>
      <dsp:txXfrm>
        <a:off x="127800" y="2164887"/>
        <a:ext cx="1800000" cy="2295000"/>
      </dsp:txXfrm>
    </dsp:sp>
    <dsp:sp modelId="{E34B6F22-26F8-4A11-9EA4-203239DF0A7F}">
      <dsp:nvSpPr>
        <dsp:cNvPr id="0" name=""/>
        <dsp:cNvSpPr/>
      </dsp:nvSpPr>
      <dsp:spPr>
        <a:xfrm>
          <a:off x="2593800" y="724887"/>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CE930-CF98-455D-B63E-161BFD7244CE}">
      <dsp:nvSpPr>
        <dsp:cNvPr id="0" name=""/>
        <dsp:cNvSpPr/>
      </dsp:nvSpPr>
      <dsp:spPr>
        <a:xfrm>
          <a:off x="2827800" y="9588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F42474-B616-4C7C-BB51-27BC49870806}">
      <dsp:nvSpPr>
        <dsp:cNvPr id="0" name=""/>
        <dsp:cNvSpPr/>
      </dsp:nvSpPr>
      <dsp:spPr>
        <a:xfrm>
          <a:off x="2242800" y="2164887"/>
          <a:ext cx="1800000" cy="22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b="1" kern="1200" cap="all" dirty="0">
              <a:solidFill>
                <a:srgbClr val="C00000"/>
              </a:solidFill>
              <a:latin typeface="Calibri" panose="020F0502020204030204"/>
              <a:ea typeface="+mn-ea"/>
              <a:cs typeface="+mn-cs"/>
            </a:rPr>
            <a:t>Semantics: </a:t>
          </a:r>
          <a:r>
            <a:rPr lang="en-IN" sz="1800" b="1" kern="1200" dirty="0">
              <a:solidFill>
                <a:schemeClr val="bg2">
                  <a:lumMod val="50000"/>
                </a:schemeClr>
              </a:solidFill>
            </a:rPr>
            <a:t>Semantics pertains to the meaning of words, phrases, and sentences in a language</a:t>
          </a:r>
          <a:endParaRPr lang="en-US" sz="1800" b="1" kern="1200" dirty="0">
            <a:solidFill>
              <a:schemeClr val="bg2">
                <a:lumMod val="50000"/>
              </a:schemeClr>
            </a:solidFill>
          </a:endParaRPr>
        </a:p>
      </dsp:txBody>
      <dsp:txXfrm>
        <a:off x="2242800" y="2164887"/>
        <a:ext cx="1800000" cy="2295000"/>
      </dsp:txXfrm>
    </dsp:sp>
    <dsp:sp modelId="{DAAAB526-FF98-44D2-A44B-CBD5739F1E56}">
      <dsp:nvSpPr>
        <dsp:cNvPr id="0" name=""/>
        <dsp:cNvSpPr/>
      </dsp:nvSpPr>
      <dsp:spPr>
        <a:xfrm>
          <a:off x="4708800" y="724887"/>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45582-7198-486A-8720-744386B989ED}">
      <dsp:nvSpPr>
        <dsp:cNvPr id="0" name=""/>
        <dsp:cNvSpPr/>
      </dsp:nvSpPr>
      <dsp:spPr>
        <a:xfrm>
          <a:off x="4942800" y="9588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A3CB0-E173-4948-A2BE-B2474ACD5BFA}">
      <dsp:nvSpPr>
        <dsp:cNvPr id="0" name=""/>
        <dsp:cNvSpPr/>
      </dsp:nvSpPr>
      <dsp:spPr>
        <a:xfrm>
          <a:off x="4357800" y="2164887"/>
          <a:ext cx="1800000" cy="22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b="1" kern="1200" cap="all" dirty="0">
              <a:solidFill>
                <a:srgbClr val="C00000"/>
              </a:solidFill>
              <a:latin typeface="Calibri" panose="020F0502020204030204"/>
              <a:ea typeface="+mn-ea"/>
              <a:cs typeface="+mn-cs"/>
            </a:rPr>
            <a:t>Phonology:</a:t>
          </a:r>
          <a:r>
            <a:rPr lang="en-IN" sz="1800" b="1" kern="1200" dirty="0">
              <a:solidFill>
                <a:schemeClr val="accent4">
                  <a:lumMod val="75000"/>
                </a:schemeClr>
              </a:solidFill>
            </a:rPr>
            <a:t> Phonology deals with the sound system of a language, including the organization and patterns of speech sounds.</a:t>
          </a:r>
          <a:endParaRPr lang="en-US" sz="1800" b="1" kern="1200" dirty="0">
            <a:solidFill>
              <a:schemeClr val="accent4">
                <a:lumMod val="75000"/>
              </a:schemeClr>
            </a:solidFill>
          </a:endParaRPr>
        </a:p>
      </dsp:txBody>
      <dsp:txXfrm>
        <a:off x="4357800" y="2164887"/>
        <a:ext cx="1800000" cy="2295000"/>
      </dsp:txXfrm>
    </dsp:sp>
    <dsp:sp modelId="{DC05E8A0-4D17-4B1E-B808-FCFB34F4AB3A}">
      <dsp:nvSpPr>
        <dsp:cNvPr id="0" name=""/>
        <dsp:cNvSpPr/>
      </dsp:nvSpPr>
      <dsp:spPr>
        <a:xfrm>
          <a:off x="6823800" y="724887"/>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EB7CF-6F00-4D46-832E-F504AF37F4E3}">
      <dsp:nvSpPr>
        <dsp:cNvPr id="0" name=""/>
        <dsp:cNvSpPr/>
      </dsp:nvSpPr>
      <dsp:spPr>
        <a:xfrm>
          <a:off x="7057800" y="9588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2E79-D297-4AE2-A99A-B8A47BA6C5FC}">
      <dsp:nvSpPr>
        <dsp:cNvPr id="0" name=""/>
        <dsp:cNvSpPr/>
      </dsp:nvSpPr>
      <dsp:spPr>
        <a:xfrm>
          <a:off x="6472800" y="2164887"/>
          <a:ext cx="1800000" cy="22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b="1" kern="1200" cap="all" dirty="0">
              <a:solidFill>
                <a:srgbClr val="C00000"/>
              </a:solidFill>
              <a:latin typeface="Calibri" panose="020F0502020204030204"/>
              <a:ea typeface="+mn-ea"/>
              <a:cs typeface="+mn-cs"/>
            </a:rPr>
            <a:t>Morphology:</a:t>
          </a:r>
          <a:r>
            <a:rPr lang="en-IN" sz="1800" b="1" kern="1200" dirty="0">
              <a:solidFill>
                <a:srgbClr val="0070C0"/>
              </a:solidFill>
            </a:rPr>
            <a:t> Morphology focuses on the structure and formation of words in a language</a:t>
          </a:r>
          <a:endParaRPr lang="en-US" sz="1800" b="1" kern="1200" dirty="0">
            <a:solidFill>
              <a:srgbClr val="0070C0"/>
            </a:solidFill>
          </a:endParaRPr>
        </a:p>
      </dsp:txBody>
      <dsp:txXfrm>
        <a:off x="6472800" y="2164887"/>
        <a:ext cx="1800000" cy="2295000"/>
      </dsp:txXfrm>
    </dsp:sp>
    <dsp:sp modelId="{92B5A499-66C8-4D03-AEB6-47409CFEAD55}">
      <dsp:nvSpPr>
        <dsp:cNvPr id="0" name=""/>
        <dsp:cNvSpPr/>
      </dsp:nvSpPr>
      <dsp:spPr>
        <a:xfrm>
          <a:off x="8938800" y="724887"/>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10C741-3160-4931-86B8-613F6BC0F4D6}">
      <dsp:nvSpPr>
        <dsp:cNvPr id="0" name=""/>
        <dsp:cNvSpPr/>
      </dsp:nvSpPr>
      <dsp:spPr>
        <a:xfrm>
          <a:off x="9172800" y="9588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C927DB-4D63-4EB3-8BDA-7E600AA3F75E}">
      <dsp:nvSpPr>
        <dsp:cNvPr id="0" name=""/>
        <dsp:cNvSpPr/>
      </dsp:nvSpPr>
      <dsp:spPr>
        <a:xfrm>
          <a:off x="8587800" y="2164887"/>
          <a:ext cx="1800000" cy="22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b="1" kern="1200" cap="all" dirty="0">
              <a:solidFill>
                <a:srgbClr val="C00000"/>
              </a:solidFill>
              <a:latin typeface="Calibri" panose="020F0502020204030204"/>
              <a:ea typeface="+mn-ea"/>
              <a:cs typeface="+mn-cs"/>
            </a:rPr>
            <a:t>Grammar: </a:t>
          </a:r>
          <a:r>
            <a:rPr lang="en-IN" sz="1800" b="1" kern="1200" dirty="0">
              <a:solidFill>
                <a:schemeClr val="accent6">
                  <a:lumMod val="75000"/>
                </a:schemeClr>
              </a:solidFill>
            </a:rPr>
            <a:t>Grammar encompasses the rules and principles governing the structure and usage of language</a:t>
          </a:r>
          <a:endParaRPr lang="en-US" sz="1800" b="1" kern="1200" dirty="0">
            <a:solidFill>
              <a:schemeClr val="accent6">
                <a:lumMod val="75000"/>
              </a:schemeClr>
            </a:solidFill>
          </a:endParaRPr>
        </a:p>
      </dsp:txBody>
      <dsp:txXfrm>
        <a:off x="8587800" y="2164887"/>
        <a:ext cx="1800000" cy="229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BD39F-33AC-496C-BE28-E731F58C2994}">
      <dsp:nvSpPr>
        <dsp:cNvPr id="0" name=""/>
        <dsp:cNvSpPr/>
      </dsp:nvSpPr>
      <dsp:spPr>
        <a:xfrm>
          <a:off x="678440" y="3231407"/>
          <a:ext cx="541598"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68B784-75E3-4CA5-8AF9-164878A5466C}">
      <dsp:nvSpPr>
        <dsp:cNvPr id="0" name=""/>
        <dsp:cNvSpPr/>
      </dsp:nvSpPr>
      <dsp:spPr>
        <a:xfrm>
          <a:off x="1252535" y="3185949"/>
          <a:ext cx="62283" cy="116984"/>
        </a:xfrm>
        <a:prstGeom prst="chevron">
          <a:avLst>
            <a:gd name="adj" fmla="val 90000"/>
          </a:avLst>
        </a:prstGeom>
        <a:solidFill>
          <a:schemeClr val="accent2">
            <a:tint val="40000"/>
            <a:alpha val="90000"/>
            <a:hueOff val="-32663"/>
            <a:satOff val="-2898"/>
            <a:lumOff val="-30"/>
            <a:alphaOff val="0"/>
          </a:schemeClr>
        </a:solidFill>
        <a:ln w="12700" cap="flat" cmpd="sng" algn="ctr">
          <a:solidFill>
            <a:schemeClr val="accent2">
              <a:tint val="40000"/>
              <a:alpha val="90000"/>
              <a:hueOff val="-32663"/>
              <a:satOff val="-2898"/>
              <a:lumOff val="-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359C78-672F-4131-8525-F9AC3C05EF78}">
      <dsp:nvSpPr>
        <dsp:cNvPr id="0" name=""/>
        <dsp:cNvSpPr/>
      </dsp:nvSpPr>
      <dsp:spPr>
        <a:xfrm>
          <a:off x="368580" y="2989283"/>
          <a:ext cx="484319" cy="48431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1</a:t>
          </a:r>
        </a:p>
      </dsp:txBody>
      <dsp:txXfrm>
        <a:off x="439507" y="3060210"/>
        <a:ext cx="342465" cy="342465"/>
      </dsp:txXfrm>
    </dsp:sp>
    <dsp:sp modelId="{F08F362B-BB9E-4A20-9174-D7ED79AA0222}">
      <dsp:nvSpPr>
        <dsp:cNvPr id="0" name=""/>
        <dsp:cNvSpPr/>
      </dsp:nvSpPr>
      <dsp:spPr>
        <a:xfrm>
          <a:off x="1441" y="3639202"/>
          <a:ext cx="1218597" cy="1965600"/>
        </a:xfrm>
        <a:prstGeom prst="upArrowCallout">
          <a:avLst>
            <a:gd name="adj1" fmla="val 50000"/>
            <a:gd name="adj2" fmla="val 20000"/>
            <a:gd name="adj3" fmla="val 20000"/>
            <a:gd name="adj4" fmla="val 100000"/>
          </a:avLst>
        </a:prstGeom>
        <a:solidFill>
          <a:schemeClr val="accent2">
            <a:tint val="40000"/>
            <a:alpha val="90000"/>
            <a:hueOff val="-65325"/>
            <a:satOff val="-5796"/>
            <a:lumOff val="-59"/>
            <a:alphaOff val="0"/>
          </a:schemeClr>
        </a:solidFill>
        <a:ln w="12700" cap="flat" cmpd="sng" algn="ctr">
          <a:solidFill>
            <a:schemeClr val="accent2">
              <a:tint val="40000"/>
              <a:alpha val="90000"/>
              <a:hueOff val="-65325"/>
              <a:satOff val="-5796"/>
              <a:lumOff val="-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dirty="0"/>
            <a:t>Sentiment </a:t>
          </a:r>
          <a:r>
            <a:rPr lang="en-US" sz="1100" b="1" kern="1200" dirty="0" err="1"/>
            <a:t>Analysis</a:t>
          </a:r>
          <a:r>
            <a:rPr lang="en-US" sz="1100" kern="1200" dirty="0" err="1"/>
            <a:t>:</a:t>
          </a:r>
          <a:r>
            <a:rPr lang="en-US" sz="1100" b="1" kern="1200" dirty="0" err="1"/>
            <a:t>Named</a:t>
          </a:r>
          <a:r>
            <a:rPr lang="en-US" sz="1100" b="1" kern="1200" dirty="0"/>
            <a:t> Entity Recognition</a:t>
          </a:r>
          <a:r>
            <a:rPr lang="en-US" sz="1100" kern="1200" dirty="0"/>
            <a:t>: Identify and classify entities in text. </a:t>
          </a:r>
        </a:p>
      </dsp:txBody>
      <dsp:txXfrm>
        <a:off x="1441" y="3882921"/>
        <a:ext cx="1218597" cy="1721881"/>
      </dsp:txXfrm>
    </dsp:sp>
    <dsp:sp modelId="{AC65CAB8-6A20-4F0B-964D-FEF188763CE0}">
      <dsp:nvSpPr>
        <dsp:cNvPr id="0" name=""/>
        <dsp:cNvSpPr/>
      </dsp:nvSpPr>
      <dsp:spPr>
        <a:xfrm>
          <a:off x="1355439" y="3231409"/>
          <a:ext cx="1218597" cy="72"/>
        </a:xfrm>
        <a:prstGeom prst="rect">
          <a:avLst/>
        </a:prstGeom>
        <a:solidFill>
          <a:schemeClr val="accent2">
            <a:tint val="40000"/>
            <a:alpha val="90000"/>
            <a:hueOff val="-97988"/>
            <a:satOff val="-8694"/>
            <a:lumOff val="-89"/>
            <a:alphaOff val="0"/>
          </a:schemeClr>
        </a:solidFill>
        <a:ln w="12700" cap="flat" cmpd="sng" algn="ctr">
          <a:solidFill>
            <a:schemeClr val="accent2">
              <a:tint val="40000"/>
              <a:alpha val="90000"/>
              <a:hueOff val="-97988"/>
              <a:satOff val="-8694"/>
              <a:lumOff val="-89"/>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5DE31D-D58A-4B01-916A-A6E21FB9E7C9}">
      <dsp:nvSpPr>
        <dsp:cNvPr id="0" name=""/>
        <dsp:cNvSpPr/>
      </dsp:nvSpPr>
      <dsp:spPr>
        <a:xfrm>
          <a:off x="2606532" y="3185950"/>
          <a:ext cx="62283" cy="116986"/>
        </a:xfrm>
        <a:prstGeom prst="chevron">
          <a:avLst>
            <a:gd name="adj" fmla="val 90000"/>
          </a:avLst>
        </a:prstGeom>
        <a:solidFill>
          <a:schemeClr val="accent2">
            <a:tint val="40000"/>
            <a:alpha val="90000"/>
            <a:hueOff val="-130650"/>
            <a:satOff val="-11592"/>
            <a:lumOff val="-118"/>
            <a:alphaOff val="0"/>
          </a:schemeClr>
        </a:solidFill>
        <a:ln w="12700" cap="flat" cmpd="sng" algn="ctr">
          <a:solidFill>
            <a:schemeClr val="accent2">
              <a:tint val="40000"/>
              <a:alpha val="90000"/>
              <a:hueOff val="-130650"/>
              <a:satOff val="-11592"/>
              <a:lumOff val="-11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DF59D0-38B1-4457-A32F-2426F58D5BAB}">
      <dsp:nvSpPr>
        <dsp:cNvPr id="0" name=""/>
        <dsp:cNvSpPr/>
      </dsp:nvSpPr>
      <dsp:spPr>
        <a:xfrm>
          <a:off x="1722578" y="2989285"/>
          <a:ext cx="484319" cy="484319"/>
        </a:xfrm>
        <a:prstGeom prst="ellipse">
          <a:avLst/>
        </a:prstGeom>
        <a:solidFill>
          <a:schemeClr val="accent2">
            <a:hueOff val="-181920"/>
            <a:satOff val="-10491"/>
            <a:lumOff val="1078"/>
            <a:alphaOff val="0"/>
          </a:schemeClr>
        </a:solidFill>
        <a:ln w="12700" cap="flat" cmpd="sng" algn="ctr">
          <a:solidFill>
            <a:schemeClr val="accent2">
              <a:hueOff val="-181920"/>
              <a:satOff val="-10491"/>
              <a:lumOff val="10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2</a:t>
          </a:r>
        </a:p>
      </dsp:txBody>
      <dsp:txXfrm>
        <a:off x="1793505" y="3060212"/>
        <a:ext cx="342465" cy="342465"/>
      </dsp:txXfrm>
    </dsp:sp>
    <dsp:sp modelId="{F8AAD1E3-8AC4-4A04-936A-94881ACFE39D}">
      <dsp:nvSpPr>
        <dsp:cNvPr id="0" name=""/>
        <dsp:cNvSpPr/>
      </dsp:nvSpPr>
      <dsp:spPr>
        <a:xfrm>
          <a:off x="1355439" y="3639206"/>
          <a:ext cx="1218597" cy="1965600"/>
        </a:xfrm>
        <a:prstGeom prst="upArrowCallout">
          <a:avLst>
            <a:gd name="adj1" fmla="val 50000"/>
            <a:gd name="adj2" fmla="val 20000"/>
            <a:gd name="adj3" fmla="val 20000"/>
            <a:gd name="adj4" fmla="val 100000"/>
          </a:avLst>
        </a:prstGeom>
        <a:solidFill>
          <a:schemeClr val="accent2">
            <a:tint val="40000"/>
            <a:alpha val="90000"/>
            <a:hueOff val="-163313"/>
            <a:satOff val="-14490"/>
            <a:lumOff val="-148"/>
            <a:alphaOff val="0"/>
          </a:schemeClr>
        </a:solidFill>
        <a:ln w="12700" cap="flat" cmpd="sng" algn="ctr">
          <a:solidFill>
            <a:schemeClr val="accent2">
              <a:tint val="40000"/>
              <a:alpha val="90000"/>
              <a:hueOff val="-163313"/>
              <a:satOff val="-14490"/>
              <a:lumOff val="-1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dirty="0"/>
            <a:t>Part-of-speech Tagging</a:t>
          </a:r>
          <a:r>
            <a:rPr lang="en-US" sz="1100" kern="1200" dirty="0"/>
            <a:t>: Assign part-of-speech tags to words in sentences. </a:t>
          </a:r>
        </a:p>
      </dsp:txBody>
      <dsp:txXfrm>
        <a:off x="1355439" y="3882925"/>
        <a:ext cx="1218597" cy="1721881"/>
      </dsp:txXfrm>
    </dsp:sp>
    <dsp:sp modelId="{BC7250D5-AE91-4A78-9905-15BF7E3BE6C2}">
      <dsp:nvSpPr>
        <dsp:cNvPr id="0" name=""/>
        <dsp:cNvSpPr/>
      </dsp:nvSpPr>
      <dsp:spPr>
        <a:xfrm>
          <a:off x="2709436" y="3231409"/>
          <a:ext cx="1218597" cy="72"/>
        </a:xfrm>
        <a:prstGeom prst="rect">
          <a:avLst/>
        </a:prstGeom>
        <a:solidFill>
          <a:schemeClr val="accent2">
            <a:tint val="40000"/>
            <a:alpha val="90000"/>
            <a:hueOff val="-195975"/>
            <a:satOff val="-17388"/>
            <a:lumOff val="-177"/>
            <a:alphaOff val="0"/>
          </a:schemeClr>
        </a:solidFill>
        <a:ln w="12700" cap="flat" cmpd="sng" algn="ctr">
          <a:solidFill>
            <a:schemeClr val="accent2">
              <a:tint val="40000"/>
              <a:alpha val="90000"/>
              <a:hueOff val="-195975"/>
              <a:satOff val="-17388"/>
              <a:lumOff val="-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B62CB1-49C2-44E5-9BFD-301B89561B8B}">
      <dsp:nvSpPr>
        <dsp:cNvPr id="0" name=""/>
        <dsp:cNvSpPr/>
      </dsp:nvSpPr>
      <dsp:spPr>
        <a:xfrm>
          <a:off x="3960530" y="3185950"/>
          <a:ext cx="62283" cy="116986"/>
        </a:xfrm>
        <a:prstGeom prst="chevron">
          <a:avLst>
            <a:gd name="adj" fmla="val 90000"/>
          </a:avLst>
        </a:prstGeom>
        <a:solidFill>
          <a:schemeClr val="accent2">
            <a:tint val="40000"/>
            <a:alpha val="90000"/>
            <a:hueOff val="-228638"/>
            <a:satOff val="-20285"/>
            <a:lumOff val="-207"/>
            <a:alphaOff val="0"/>
          </a:schemeClr>
        </a:solidFill>
        <a:ln w="12700" cap="flat" cmpd="sng" algn="ctr">
          <a:solidFill>
            <a:schemeClr val="accent2">
              <a:tint val="40000"/>
              <a:alpha val="90000"/>
              <a:hueOff val="-228638"/>
              <a:satOff val="-20285"/>
              <a:lumOff val="-2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C3519A-478D-441C-87B6-71A4B99BEDE5}">
      <dsp:nvSpPr>
        <dsp:cNvPr id="0" name=""/>
        <dsp:cNvSpPr/>
      </dsp:nvSpPr>
      <dsp:spPr>
        <a:xfrm>
          <a:off x="3076575" y="2989285"/>
          <a:ext cx="484319" cy="484319"/>
        </a:xfrm>
        <a:prstGeom prst="ellips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3</a:t>
          </a:r>
        </a:p>
      </dsp:txBody>
      <dsp:txXfrm>
        <a:off x="3147502" y="3060212"/>
        <a:ext cx="342465" cy="342465"/>
      </dsp:txXfrm>
    </dsp:sp>
    <dsp:sp modelId="{0664672E-E5F3-4952-9A9C-A78093630138}">
      <dsp:nvSpPr>
        <dsp:cNvPr id="0" name=""/>
        <dsp:cNvSpPr/>
      </dsp:nvSpPr>
      <dsp:spPr>
        <a:xfrm>
          <a:off x="2709436" y="3639206"/>
          <a:ext cx="1218597" cy="1965600"/>
        </a:xfrm>
        <a:prstGeom prst="upArrowCallout">
          <a:avLst>
            <a:gd name="adj1" fmla="val 50000"/>
            <a:gd name="adj2" fmla="val 20000"/>
            <a:gd name="adj3" fmla="val 20000"/>
            <a:gd name="adj4" fmla="val 100000"/>
          </a:avLst>
        </a:prstGeom>
        <a:solidFill>
          <a:schemeClr val="accent2">
            <a:tint val="40000"/>
            <a:alpha val="90000"/>
            <a:hueOff val="-261300"/>
            <a:satOff val="-23183"/>
            <a:lumOff val="-237"/>
            <a:alphaOff val="0"/>
          </a:schemeClr>
        </a:solidFill>
        <a:ln w="12700" cap="flat" cmpd="sng" algn="ctr">
          <a:solidFill>
            <a:schemeClr val="accent2">
              <a:tint val="40000"/>
              <a:alpha val="90000"/>
              <a:hueOff val="-261300"/>
              <a:satOff val="-23183"/>
              <a:lumOff val="-2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a:t>Dependency Parsing</a:t>
          </a:r>
          <a:r>
            <a:rPr lang="en-US" sz="1100" kern="1200"/>
            <a:t>: Determine syntactic structure and relationships between words.</a:t>
          </a:r>
        </a:p>
      </dsp:txBody>
      <dsp:txXfrm>
        <a:off x="2709436" y="3882925"/>
        <a:ext cx="1218597" cy="1721881"/>
      </dsp:txXfrm>
    </dsp:sp>
    <dsp:sp modelId="{A4C34807-94D2-4A46-A07F-CC9E202D9215}">
      <dsp:nvSpPr>
        <dsp:cNvPr id="0" name=""/>
        <dsp:cNvSpPr/>
      </dsp:nvSpPr>
      <dsp:spPr>
        <a:xfrm>
          <a:off x="4063433" y="3231409"/>
          <a:ext cx="1218597" cy="72"/>
        </a:xfrm>
        <a:prstGeom prst="rect">
          <a:avLst/>
        </a:prstGeom>
        <a:solidFill>
          <a:schemeClr val="accent2">
            <a:tint val="40000"/>
            <a:alpha val="90000"/>
            <a:hueOff val="-293963"/>
            <a:satOff val="-26081"/>
            <a:lumOff val="-266"/>
            <a:alphaOff val="0"/>
          </a:schemeClr>
        </a:solidFill>
        <a:ln w="12700" cap="flat" cmpd="sng" algn="ctr">
          <a:solidFill>
            <a:schemeClr val="accent2">
              <a:tint val="40000"/>
              <a:alpha val="90000"/>
              <a:hueOff val="-293963"/>
              <a:satOff val="-26081"/>
              <a:lumOff val="-266"/>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7FACD-8865-40CB-BDE3-7C5C2AA9223F}">
      <dsp:nvSpPr>
        <dsp:cNvPr id="0" name=""/>
        <dsp:cNvSpPr/>
      </dsp:nvSpPr>
      <dsp:spPr>
        <a:xfrm>
          <a:off x="5314527" y="3185950"/>
          <a:ext cx="62283" cy="116986"/>
        </a:xfrm>
        <a:prstGeom prst="chevron">
          <a:avLst>
            <a:gd name="adj" fmla="val 90000"/>
          </a:avLst>
        </a:prstGeom>
        <a:solidFill>
          <a:schemeClr val="accent2">
            <a:tint val="40000"/>
            <a:alpha val="90000"/>
            <a:hueOff val="-326625"/>
            <a:satOff val="-28979"/>
            <a:lumOff val="-296"/>
            <a:alphaOff val="0"/>
          </a:schemeClr>
        </a:solidFill>
        <a:ln w="12700" cap="flat" cmpd="sng" algn="ctr">
          <a:solidFill>
            <a:schemeClr val="accent2">
              <a:tint val="40000"/>
              <a:alpha val="90000"/>
              <a:hueOff val="-326625"/>
              <a:satOff val="-28979"/>
              <a:lumOff val="-29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4582E2-DBD5-47DC-BA3C-4B969C90A04F}">
      <dsp:nvSpPr>
        <dsp:cNvPr id="0" name=""/>
        <dsp:cNvSpPr/>
      </dsp:nvSpPr>
      <dsp:spPr>
        <a:xfrm>
          <a:off x="4430572" y="2989285"/>
          <a:ext cx="484319" cy="484319"/>
        </a:xfrm>
        <a:prstGeom prst="ellipse">
          <a:avLst/>
        </a:prstGeom>
        <a:solidFill>
          <a:schemeClr val="accent2">
            <a:hueOff val="-545761"/>
            <a:satOff val="-31473"/>
            <a:lumOff val="3235"/>
            <a:alphaOff val="0"/>
          </a:schemeClr>
        </a:solidFill>
        <a:ln w="12700" cap="flat" cmpd="sng" algn="ctr">
          <a:solidFill>
            <a:schemeClr val="accent2">
              <a:hueOff val="-545761"/>
              <a:satOff val="-31473"/>
              <a:lumOff val="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4</a:t>
          </a:r>
        </a:p>
      </dsp:txBody>
      <dsp:txXfrm>
        <a:off x="4501499" y="3060212"/>
        <a:ext cx="342465" cy="342465"/>
      </dsp:txXfrm>
    </dsp:sp>
    <dsp:sp modelId="{29E1B302-5D2A-4271-8222-829B5D1D3B63}">
      <dsp:nvSpPr>
        <dsp:cNvPr id="0" name=""/>
        <dsp:cNvSpPr/>
      </dsp:nvSpPr>
      <dsp:spPr>
        <a:xfrm>
          <a:off x="4063433" y="3639206"/>
          <a:ext cx="1218597" cy="1965600"/>
        </a:xfrm>
        <a:prstGeom prst="upArrowCallout">
          <a:avLst>
            <a:gd name="adj1" fmla="val 50000"/>
            <a:gd name="adj2" fmla="val 20000"/>
            <a:gd name="adj3" fmla="val 20000"/>
            <a:gd name="adj4" fmla="val 100000"/>
          </a:avLst>
        </a:prstGeom>
        <a:solidFill>
          <a:schemeClr val="accent2">
            <a:tint val="40000"/>
            <a:alpha val="90000"/>
            <a:hueOff val="-359288"/>
            <a:satOff val="-31877"/>
            <a:lumOff val="-325"/>
            <a:alphaOff val="0"/>
          </a:schemeClr>
        </a:solidFill>
        <a:ln w="12700" cap="flat" cmpd="sng" algn="ctr">
          <a:solidFill>
            <a:schemeClr val="accent2">
              <a:tint val="40000"/>
              <a:alpha val="90000"/>
              <a:hueOff val="-359288"/>
              <a:satOff val="-31877"/>
              <a:lumOff val="-3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a:t>Machine Translation</a:t>
          </a:r>
          <a:r>
            <a:rPr lang="en-US" sz="1100" kern="1200"/>
            <a:t>: Translate text between languages while preserving meaning. </a:t>
          </a:r>
        </a:p>
      </dsp:txBody>
      <dsp:txXfrm>
        <a:off x="4063433" y="3882925"/>
        <a:ext cx="1218597" cy="1721881"/>
      </dsp:txXfrm>
    </dsp:sp>
    <dsp:sp modelId="{70D26EB0-23F2-4557-BB96-8026034F5E4F}">
      <dsp:nvSpPr>
        <dsp:cNvPr id="0" name=""/>
        <dsp:cNvSpPr/>
      </dsp:nvSpPr>
      <dsp:spPr>
        <a:xfrm>
          <a:off x="5417431" y="3231409"/>
          <a:ext cx="1218597" cy="72"/>
        </a:xfrm>
        <a:prstGeom prst="rect">
          <a:avLst/>
        </a:prstGeom>
        <a:solidFill>
          <a:schemeClr val="accent2">
            <a:tint val="40000"/>
            <a:alpha val="90000"/>
            <a:hueOff val="-391950"/>
            <a:satOff val="-34775"/>
            <a:lumOff val="-355"/>
            <a:alphaOff val="0"/>
          </a:schemeClr>
        </a:solidFill>
        <a:ln w="12700" cap="flat" cmpd="sng" algn="ctr">
          <a:solidFill>
            <a:schemeClr val="accent2">
              <a:tint val="40000"/>
              <a:alpha val="90000"/>
              <a:hueOff val="-391950"/>
              <a:satOff val="-34775"/>
              <a:lumOff val="-3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FCF064-7CEA-4616-B388-4EACDA594061}">
      <dsp:nvSpPr>
        <dsp:cNvPr id="0" name=""/>
        <dsp:cNvSpPr/>
      </dsp:nvSpPr>
      <dsp:spPr>
        <a:xfrm>
          <a:off x="6668524" y="3185950"/>
          <a:ext cx="62283" cy="116986"/>
        </a:xfrm>
        <a:prstGeom prst="chevron">
          <a:avLst>
            <a:gd name="adj" fmla="val 90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6919A4-90FF-497C-8DAC-915D4205A951}">
      <dsp:nvSpPr>
        <dsp:cNvPr id="0" name=""/>
        <dsp:cNvSpPr/>
      </dsp:nvSpPr>
      <dsp:spPr>
        <a:xfrm>
          <a:off x="5784570" y="2989285"/>
          <a:ext cx="484319" cy="484319"/>
        </a:xfrm>
        <a:prstGeom prst="ellips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5</a:t>
          </a:r>
        </a:p>
      </dsp:txBody>
      <dsp:txXfrm>
        <a:off x="5855497" y="3060212"/>
        <a:ext cx="342465" cy="342465"/>
      </dsp:txXfrm>
    </dsp:sp>
    <dsp:sp modelId="{C5A5D992-997A-4ED3-B717-30458C99B8C1}">
      <dsp:nvSpPr>
        <dsp:cNvPr id="0" name=""/>
        <dsp:cNvSpPr/>
      </dsp:nvSpPr>
      <dsp:spPr>
        <a:xfrm>
          <a:off x="5417431" y="3639206"/>
          <a:ext cx="1218597" cy="1965600"/>
        </a:xfrm>
        <a:prstGeom prst="upArrowCallout">
          <a:avLst>
            <a:gd name="adj1" fmla="val 50000"/>
            <a:gd name="adj2" fmla="val 20000"/>
            <a:gd name="adj3" fmla="val 20000"/>
            <a:gd name="adj4" fmla="val 100000"/>
          </a:avLst>
        </a:prstGeom>
        <a:solidFill>
          <a:schemeClr val="accent2">
            <a:tint val="40000"/>
            <a:alpha val="90000"/>
            <a:hueOff val="-457276"/>
            <a:satOff val="-40571"/>
            <a:lumOff val="-414"/>
            <a:alphaOff val="0"/>
          </a:schemeClr>
        </a:solidFill>
        <a:ln w="12700" cap="flat" cmpd="sng" algn="ctr">
          <a:solidFill>
            <a:schemeClr val="accent2">
              <a:tint val="40000"/>
              <a:alpha val="90000"/>
              <a:hueOff val="-457276"/>
              <a:satOff val="-40571"/>
              <a:lumOff val="-4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dirty="0"/>
            <a:t>Text Summarization</a:t>
          </a:r>
          <a:r>
            <a:rPr lang="en-US" sz="1100" kern="1200" dirty="0"/>
            <a:t>: Generate concise summaries of text while retaining main ideas. </a:t>
          </a:r>
        </a:p>
      </dsp:txBody>
      <dsp:txXfrm>
        <a:off x="5417431" y="3882925"/>
        <a:ext cx="1218597" cy="1721881"/>
      </dsp:txXfrm>
    </dsp:sp>
    <dsp:sp modelId="{5DCEB701-F620-46C1-9F42-BE93ADFA2CB1}">
      <dsp:nvSpPr>
        <dsp:cNvPr id="0" name=""/>
        <dsp:cNvSpPr/>
      </dsp:nvSpPr>
      <dsp:spPr>
        <a:xfrm>
          <a:off x="6771428" y="3231409"/>
          <a:ext cx="1218597" cy="72"/>
        </a:xfrm>
        <a:prstGeom prst="rect">
          <a:avLst/>
        </a:prstGeom>
        <a:solidFill>
          <a:schemeClr val="accent2">
            <a:tint val="40000"/>
            <a:alpha val="90000"/>
            <a:hueOff val="-489938"/>
            <a:satOff val="-43469"/>
            <a:lumOff val="-444"/>
            <a:alphaOff val="0"/>
          </a:schemeClr>
        </a:solidFill>
        <a:ln w="12700" cap="flat" cmpd="sng" algn="ctr">
          <a:solidFill>
            <a:schemeClr val="accent2">
              <a:tint val="40000"/>
              <a:alpha val="90000"/>
              <a:hueOff val="-489938"/>
              <a:satOff val="-43469"/>
              <a:lumOff val="-44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FEF20-EB4D-4818-BB4E-296B4EC01B40}">
      <dsp:nvSpPr>
        <dsp:cNvPr id="0" name=""/>
        <dsp:cNvSpPr/>
      </dsp:nvSpPr>
      <dsp:spPr>
        <a:xfrm>
          <a:off x="8022522" y="3185950"/>
          <a:ext cx="62283" cy="116986"/>
        </a:xfrm>
        <a:prstGeom prst="chevron">
          <a:avLst>
            <a:gd name="adj" fmla="val 90000"/>
          </a:avLst>
        </a:prstGeom>
        <a:solidFill>
          <a:schemeClr val="accent2">
            <a:tint val="40000"/>
            <a:alpha val="90000"/>
            <a:hueOff val="-522601"/>
            <a:satOff val="-46367"/>
            <a:lumOff val="-473"/>
            <a:alphaOff val="0"/>
          </a:schemeClr>
        </a:solidFill>
        <a:ln w="12700" cap="flat" cmpd="sng" algn="ctr">
          <a:solidFill>
            <a:schemeClr val="accent2">
              <a:tint val="40000"/>
              <a:alpha val="90000"/>
              <a:hueOff val="-522601"/>
              <a:satOff val="-46367"/>
              <a:lumOff val="-4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CA7562-E5C4-44A9-A23A-A6530831EB3E}">
      <dsp:nvSpPr>
        <dsp:cNvPr id="0" name=""/>
        <dsp:cNvSpPr/>
      </dsp:nvSpPr>
      <dsp:spPr>
        <a:xfrm>
          <a:off x="7138567" y="2989285"/>
          <a:ext cx="484319" cy="484319"/>
        </a:xfrm>
        <a:prstGeom prst="ellipse">
          <a:avLst/>
        </a:prstGeom>
        <a:solidFill>
          <a:schemeClr val="accent2">
            <a:hueOff val="-909602"/>
            <a:satOff val="-52455"/>
            <a:lumOff val="5392"/>
            <a:alphaOff val="0"/>
          </a:schemeClr>
        </a:solidFill>
        <a:ln w="12700" cap="flat" cmpd="sng" algn="ctr">
          <a:solidFill>
            <a:schemeClr val="accent2">
              <a:hueOff val="-909602"/>
              <a:satOff val="-52455"/>
              <a:lumOff val="5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6</a:t>
          </a:r>
        </a:p>
      </dsp:txBody>
      <dsp:txXfrm>
        <a:off x="7209494" y="3060212"/>
        <a:ext cx="342465" cy="342465"/>
      </dsp:txXfrm>
    </dsp:sp>
    <dsp:sp modelId="{6D6B7D9E-E304-496A-8E8D-D1DAC10F99F4}">
      <dsp:nvSpPr>
        <dsp:cNvPr id="0" name=""/>
        <dsp:cNvSpPr/>
      </dsp:nvSpPr>
      <dsp:spPr>
        <a:xfrm>
          <a:off x="6771428" y="3639206"/>
          <a:ext cx="1218597" cy="1965600"/>
        </a:xfrm>
        <a:prstGeom prst="upArrowCallout">
          <a:avLst>
            <a:gd name="adj1" fmla="val 50000"/>
            <a:gd name="adj2" fmla="val 20000"/>
            <a:gd name="adj3" fmla="val 20000"/>
            <a:gd name="adj4" fmla="val 100000"/>
          </a:avLst>
        </a:prstGeom>
        <a:solidFill>
          <a:schemeClr val="accent2">
            <a:tint val="40000"/>
            <a:alpha val="90000"/>
            <a:hueOff val="-555263"/>
            <a:satOff val="-49265"/>
            <a:lumOff val="-503"/>
            <a:alphaOff val="0"/>
          </a:schemeClr>
        </a:solidFill>
        <a:ln w="12700" cap="flat" cmpd="sng" algn="ctr">
          <a:solidFill>
            <a:schemeClr val="accent2">
              <a:tint val="40000"/>
              <a:alpha val="90000"/>
              <a:hueOff val="-555263"/>
              <a:satOff val="-49265"/>
              <a:lumOff val="-5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dirty="0"/>
            <a:t>Question Answering</a:t>
          </a:r>
          <a:r>
            <a:rPr lang="en-US" sz="1100" kern="1200" dirty="0"/>
            <a:t>: Provide accurate answers to questions based on context.</a:t>
          </a:r>
        </a:p>
      </dsp:txBody>
      <dsp:txXfrm>
        <a:off x="6771428" y="3882925"/>
        <a:ext cx="1218597" cy="1721881"/>
      </dsp:txXfrm>
    </dsp:sp>
    <dsp:sp modelId="{0300B768-F072-45DB-B873-E23953DB610C}">
      <dsp:nvSpPr>
        <dsp:cNvPr id="0" name=""/>
        <dsp:cNvSpPr/>
      </dsp:nvSpPr>
      <dsp:spPr>
        <a:xfrm>
          <a:off x="8125425" y="3231409"/>
          <a:ext cx="1218597" cy="72"/>
        </a:xfrm>
        <a:prstGeom prst="rect">
          <a:avLst/>
        </a:prstGeom>
        <a:solidFill>
          <a:schemeClr val="accent2">
            <a:tint val="40000"/>
            <a:alpha val="90000"/>
            <a:hueOff val="-587926"/>
            <a:satOff val="-52163"/>
            <a:lumOff val="-532"/>
            <a:alphaOff val="0"/>
          </a:schemeClr>
        </a:solidFill>
        <a:ln w="12700" cap="flat" cmpd="sng" algn="ctr">
          <a:solidFill>
            <a:schemeClr val="accent2">
              <a:tint val="40000"/>
              <a:alpha val="90000"/>
              <a:hueOff val="-587926"/>
              <a:satOff val="-52163"/>
              <a:lumOff val="-53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9DBEA1-C6CC-4031-BF99-B3C3E5C5A264}">
      <dsp:nvSpPr>
        <dsp:cNvPr id="0" name=""/>
        <dsp:cNvSpPr/>
      </dsp:nvSpPr>
      <dsp:spPr>
        <a:xfrm>
          <a:off x="9376519" y="3185950"/>
          <a:ext cx="62283" cy="116986"/>
        </a:xfrm>
        <a:prstGeom prst="chevron">
          <a:avLst>
            <a:gd name="adj" fmla="val 90000"/>
          </a:avLst>
        </a:prstGeom>
        <a:solidFill>
          <a:schemeClr val="accent2">
            <a:tint val="40000"/>
            <a:alpha val="90000"/>
            <a:hueOff val="-620588"/>
            <a:satOff val="-55061"/>
            <a:lumOff val="-562"/>
            <a:alphaOff val="0"/>
          </a:schemeClr>
        </a:solidFill>
        <a:ln w="12700" cap="flat" cmpd="sng" algn="ctr">
          <a:solidFill>
            <a:schemeClr val="accent2">
              <a:tint val="40000"/>
              <a:alpha val="90000"/>
              <a:hueOff val="-620588"/>
              <a:satOff val="-55061"/>
              <a:lumOff val="-5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0C907-8D43-446B-AEB4-DAD9CB4B4A75}">
      <dsp:nvSpPr>
        <dsp:cNvPr id="0" name=""/>
        <dsp:cNvSpPr/>
      </dsp:nvSpPr>
      <dsp:spPr>
        <a:xfrm>
          <a:off x="8492564" y="2989285"/>
          <a:ext cx="484319" cy="484319"/>
        </a:xfrm>
        <a:prstGeom prst="ellips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7</a:t>
          </a:r>
        </a:p>
      </dsp:txBody>
      <dsp:txXfrm>
        <a:off x="8563491" y="3060212"/>
        <a:ext cx="342465" cy="342465"/>
      </dsp:txXfrm>
    </dsp:sp>
    <dsp:sp modelId="{59C499A3-2E45-4914-B50B-B5DCFF68CEAA}">
      <dsp:nvSpPr>
        <dsp:cNvPr id="0" name=""/>
        <dsp:cNvSpPr/>
      </dsp:nvSpPr>
      <dsp:spPr>
        <a:xfrm>
          <a:off x="8125425" y="3639206"/>
          <a:ext cx="1218680" cy="1965600"/>
        </a:xfrm>
        <a:prstGeom prst="upArrowCallout">
          <a:avLst>
            <a:gd name="adj1" fmla="val 50000"/>
            <a:gd name="adj2" fmla="val 20000"/>
            <a:gd name="adj3" fmla="val 20000"/>
            <a:gd name="adj4" fmla="val 100000"/>
          </a:avLst>
        </a:prstGeom>
        <a:solidFill>
          <a:schemeClr val="accent2">
            <a:tint val="40000"/>
            <a:alpha val="90000"/>
            <a:hueOff val="-653251"/>
            <a:satOff val="-57958"/>
            <a:lumOff val="-592"/>
            <a:alphaOff val="0"/>
          </a:schemeClr>
        </a:solidFill>
        <a:ln w="12700" cap="flat" cmpd="sng" algn="ctr">
          <a:solidFill>
            <a:schemeClr val="accent2">
              <a:tint val="40000"/>
              <a:alpha val="90000"/>
              <a:hueOff val="-653251"/>
              <a:satOff val="-57958"/>
              <a:lumOff val="-5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31" tIns="165100" rIns="96131" bIns="165100" numCol="1" spcCol="1270" anchor="t" anchorCtr="0">
          <a:noAutofit/>
        </a:bodyPr>
        <a:lstStyle/>
        <a:p>
          <a:pPr marL="0" lvl="0" indent="0" algn="l" defTabSz="488950">
            <a:lnSpc>
              <a:spcPct val="90000"/>
            </a:lnSpc>
            <a:spcBef>
              <a:spcPct val="0"/>
            </a:spcBef>
            <a:spcAft>
              <a:spcPct val="35000"/>
            </a:spcAft>
            <a:buNone/>
          </a:pPr>
          <a:r>
            <a:rPr lang="en-US" sz="1100" b="1" kern="1200"/>
            <a:t>Natural Language Inference</a:t>
          </a:r>
          <a:r>
            <a:rPr lang="en-US" sz="1100" kern="1200"/>
            <a:t>: Determine relationships between sentence pairs. </a:t>
          </a:r>
        </a:p>
      </dsp:txBody>
      <dsp:txXfrm>
        <a:off x="8125425" y="3882942"/>
        <a:ext cx="1218680" cy="1721864"/>
      </dsp:txXfrm>
    </dsp:sp>
    <dsp:sp modelId="{F450402B-BE5A-48C8-A09F-ED603CC67F3B}">
      <dsp:nvSpPr>
        <dsp:cNvPr id="0" name=""/>
        <dsp:cNvSpPr/>
      </dsp:nvSpPr>
      <dsp:spPr>
        <a:xfrm>
          <a:off x="9479515" y="3231409"/>
          <a:ext cx="1218597" cy="72"/>
        </a:xfrm>
        <a:prstGeom prst="rect">
          <a:avLst/>
        </a:prstGeom>
        <a:solidFill>
          <a:schemeClr val="accent2">
            <a:tint val="40000"/>
            <a:alpha val="90000"/>
            <a:hueOff val="-685913"/>
            <a:satOff val="-60856"/>
            <a:lumOff val="-621"/>
            <a:alphaOff val="0"/>
          </a:schemeClr>
        </a:solidFill>
        <a:ln w="12700" cap="flat" cmpd="sng" algn="ctr">
          <a:solidFill>
            <a:schemeClr val="accent2">
              <a:tint val="40000"/>
              <a:alpha val="90000"/>
              <a:hueOff val="-685913"/>
              <a:satOff val="-60856"/>
              <a:lumOff val="-621"/>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54A4D-535D-4D04-9669-4481CEBCE737}">
      <dsp:nvSpPr>
        <dsp:cNvPr id="0" name=""/>
        <dsp:cNvSpPr/>
      </dsp:nvSpPr>
      <dsp:spPr>
        <a:xfrm>
          <a:off x="10730609" y="3185950"/>
          <a:ext cx="62283" cy="116986"/>
        </a:xfrm>
        <a:prstGeom prst="chevron">
          <a:avLst>
            <a:gd name="adj" fmla="val 90000"/>
          </a:avLst>
        </a:prstGeom>
        <a:solidFill>
          <a:schemeClr val="accent2">
            <a:tint val="40000"/>
            <a:alpha val="90000"/>
            <a:hueOff val="-718576"/>
            <a:satOff val="-63754"/>
            <a:lumOff val="-651"/>
            <a:alphaOff val="0"/>
          </a:schemeClr>
        </a:solidFill>
        <a:ln w="12700" cap="flat" cmpd="sng" algn="ctr">
          <a:solidFill>
            <a:schemeClr val="accent2">
              <a:tint val="40000"/>
              <a:alpha val="90000"/>
              <a:hueOff val="-718576"/>
              <a:satOff val="-63754"/>
              <a:lumOff val="-6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9F2D57-1CA5-4565-A595-7CA3B970A196}">
      <dsp:nvSpPr>
        <dsp:cNvPr id="0" name=""/>
        <dsp:cNvSpPr/>
      </dsp:nvSpPr>
      <dsp:spPr>
        <a:xfrm>
          <a:off x="9846654" y="2989285"/>
          <a:ext cx="484319" cy="484319"/>
        </a:xfrm>
        <a:prstGeom prst="ellipse">
          <a:avLst/>
        </a:prstGeom>
        <a:solidFill>
          <a:schemeClr val="accent2">
            <a:hueOff val="-1273443"/>
            <a:satOff val="-73437"/>
            <a:lumOff val="7549"/>
            <a:alphaOff val="0"/>
          </a:schemeClr>
        </a:solidFill>
        <a:ln w="12700" cap="flat" cmpd="sng" algn="ctr">
          <a:solidFill>
            <a:schemeClr val="accent2">
              <a:hueOff val="-1273443"/>
              <a:satOff val="-73437"/>
              <a:lumOff val="7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8</a:t>
          </a:r>
        </a:p>
      </dsp:txBody>
      <dsp:txXfrm>
        <a:off x="9917581" y="3060212"/>
        <a:ext cx="342465" cy="342465"/>
      </dsp:txXfrm>
    </dsp:sp>
    <dsp:sp modelId="{A6118399-5B58-43AF-807B-57EFE13D9F2A}">
      <dsp:nvSpPr>
        <dsp:cNvPr id="0" name=""/>
        <dsp:cNvSpPr/>
      </dsp:nvSpPr>
      <dsp:spPr>
        <a:xfrm>
          <a:off x="9479515" y="3639206"/>
          <a:ext cx="1218597" cy="1965600"/>
        </a:xfrm>
        <a:prstGeom prst="upArrowCallout">
          <a:avLst>
            <a:gd name="adj1" fmla="val 50000"/>
            <a:gd name="adj2" fmla="val 20000"/>
            <a:gd name="adj3" fmla="val 20000"/>
            <a:gd name="adj4" fmla="val 100000"/>
          </a:avLst>
        </a:prstGeom>
        <a:solidFill>
          <a:schemeClr val="accent2">
            <a:tint val="40000"/>
            <a:alpha val="90000"/>
            <a:hueOff val="-751238"/>
            <a:satOff val="-66652"/>
            <a:lumOff val="-680"/>
            <a:alphaOff val="0"/>
          </a:schemeClr>
        </a:solidFill>
        <a:ln w="12700" cap="flat" cmpd="sng" algn="ctr">
          <a:solidFill>
            <a:schemeClr val="accent2">
              <a:tint val="40000"/>
              <a:alpha val="90000"/>
              <a:hueOff val="-751238"/>
              <a:satOff val="-66652"/>
              <a:lumOff val="-6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a:t>Coreference Resolution</a:t>
          </a:r>
          <a:r>
            <a:rPr lang="en-US" sz="1100" kern="1200"/>
            <a:t>: Identify when words in text refer to the same entity.</a:t>
          </a:r>
        </a:p>
      </dsp:txBody>
      <dsp:txXfrm>
        <a:off x="9479515" y="3882925"/>
        <a:ext cx="1218597" cy="1721881"/>
      </dsp:txXfrm>
    </dsp:sp>
    <dsp:sp modelId="{F434C0BF-F69B-431A-86FF-7B821BD6C22C}">
      <dsp:nvSpPr>
        <dsp:cNvPr id="0" name=""/>
        <dsp:cNvSpPr/>
      </dsp:nvSpPr>
      <dsp:spPr>
        <a:xfrm>
          <a:off x="10833512" y="3231409"/>
          <a:ext cx="609298" cy="72"/>
        </a:xfrm>
        <a:prstGeom prst="rect">
          <a:avLst/>
        </a:prstGeom>
        <a:solidFill>
          <a:schemeClr val="accent2">
            <a:tint val="40000"/>
            <a:alpha val="90000"/>
            <a:hueOff val="-783901"/>
            <a:satOff val="-69550"/>
            <a:lumOff val="-710"/>
            <a:alphaOff val="0"/>
          </a:schemeClr>
        </a:solidFill>
        <a:ln w="12700" cap="flat" cmpd="sng" algn="ctr">
          <a:solidFill>
            <a:schemeClr val="accent2">
              <a:tint val="40000"/>
              <a:alpha val="90000"/>
              <a:hueOff val="-783901"/>
              <a:satOff val="-69550"/>
              <a:lumOff val="-7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2E1EC2-E7AA-4158-B4D1-7D8D07631F6F}">
      <dsp:nvSpPr>
        <dsp:cNvPr id="0" name=""/>
        <dsp:cNvSpPr/>
      </dsp:nvSpPr>
      <dsp:spPr>
        <a:xfrm>
          <a:off x="11200651" y="2989285"/>
          <a:ext cx="484319" cy="484319"/>
        </a:xfrm>
        <a:prstGeom prst="ellips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94" tIns="18794" rIns="18794" bIns="18794" numCol="1" spcCol="1270" anchor="ctr" anchorCtr="0">
          <a:noAutofit/>
        </a:bodyPr>
        <a:lstStyle/>
        <a:p>
          <a:pPr marL="0" lvl="0" indent="0" algn="ctr" defTabSz="933450">
            <a:lnSpc>
              <a:spcPct val="90000"/>
            </a:lnSpc>
            <a:spcBef>
              <a:spcPct val="0"/>
            </a:spcBef>
            <a:spcAft>
              <a:spcPct val="35000"/>
            </a:spcAft>
            <a:buNone/>
          </a:pPr>
          <a:r>
            <a:rPr lang="en-US" sz="2100" kern="1200"/>
            <a:t>9</a:t>
          </a:r>
        </a:p>
      </dsp:txBody>
      <dsp:txXfrm>
        <a:off x="11271578" y="3060212"/>
        <a:ext cx="342465" cy="342465"/>
      </dsp:txXfrm>
    </dsp:sp>
    <dsp:sp modelId="{ECE0635C-A111-4078-B466-9DDC11FDF10C}">
      <dsp:nvSpPr>
        <dsp:cNvPr id="0" name=""/>
        <dsp:cNvSpPr/>
      </dsp:nvSpPr>
      <dsp:spPr>
        <a:xfrm>
          <a:off x="10833512" y="3639206"/>
          <a:ext cx="1218597" cy="1965600"/>
        </a:xfrm>
        <a:prstGeom prst="upArrowCallout">
          <a:avLst>
            <a:gd name="adj1" fmla="val 50000"/>
            <a:gd name="adj2" fmla="val 20000"/>
            <a:gd name="adj3" fmla="val 20000"/>
            <a:gd name="adj4" fmla="val 100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124" tIns="165100" rIns="96124" bIns="165100" numCol="1" spcCol="1270" anchor="t" anchorCtr="0">
          <a:noAutofit/>
        </a:bodyPr>
        <a:lstStyle/>
        <a:p>
          <a:pPr marL="0" lvl="0" indent="0" algn="l" defTabSz="488950">
            <a:lnSpc>
              <a:spcPct val="90000"/>
            </a:lnSpc>
            <a:spcBef>
              <a:spcPct val="0"/>
            </a:spcBef>
            <a:spcAft>
              <a:spcPct val="35000"/>
            </a:spcAft>
            <a:buNone/>
          </a:pPr>
          <a:r>
            <a:rPr lang="en-US" sz="1100" b="1" kern="1200" dirty="0"/>
            <a:t>Paraphrase Detection</a:t>
          </a:r>
          <a:r>
            <a:rPr lang="en-US" sz="1100" kern="1200" dirty="0"/>
            <a:t>: Determine if two sentences express the same meaning.</a:t>
          </a:r>
        </a:p>
      </dsp:txBody>
      <dsp:txXfrm>
        <a:off x="10833512" y="3882925"/>
        <a:ext cx="1218597" cy="1721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D3269-8997-4007-B48A-1464A43F5FA3}">
      <dsp:nvSpPr>
        <dsp:cNvPr id="0" name=""/>
        <dsp:cNvSpPr/>
      </dsp:nvSpPr>
      <dsp:spPr>
        <a:xfrm>
          <a:off x="82613" y="36510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0EEF8-4C32-4E98-A77E-8B3484B58E24}">
      <dsp:nvSpPr>
        <dsp:cNvPr id="0" name=""/>
        <dsp:cNvSpPr/>
      </dsp:nvSpPr>
      <dsp:spPr>
        <a:xfrm>
          <a:off x="271034" y="55352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434AC6-9890-42E3-B682-F24C4840ADDE}">
      <dsp:nvSpPr>
        <dsp:cNvPr id="0" name=""/>
        <dsp:cNvSpPr/>
      </dsp:nvSpPr>
      <dsp:spPr>
        <a:xfrm>
          <a:off x="1172126" y="36510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Speech Recognition</a:t>
          </a:r>
          <a:r>
            <a:rPr lang="en-IN" sz="1100" kern="1200"/>
            <a:t>: Language models assist in converting spoken language into text by predicting the sequence of words or phonemes that most likely correspond to the input speech.</a:t>
          </a:r>
          <a:endParaRPr lang="en-US" sz="1100" kern="1200"/>
        </a:p>
      </dsp:txBody>
      <dsp:txXfrm>
        <a:off x="1172126" y="365106"/>
        <a:ext cx="2114937" cy="897246"/>
      </dsp:txXfrm>
    </dsp:sp>
    <dsp:sp modelId="{AD4E1DCE-01C4-4C03-A2FC-36BD179CD978}">
      <dsp:nvSpPr>
        <dsp:cNvPr id="0" name=""/>
        <dsp:cNvSpPr/>
      </dsp:nvSpPr>
      <dsp:spPr>
        <a:xfrm>
          <a:off x="3655575" y="36510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B32E9-3E6A-4F4C-9B22-3322D34370BE}">
      <dsp:nvSpPr>
        <dsp:cNvPr id="0" name=""/>
        <dsp:cNvSpPr/>
      </dsp:nvSpPr>
      <dsp:spPr>
        <a:xfrm>
          <a:off x="3843996" y="55352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8AD7A-B79E-4EB4-83B5-DAEBE8F57082}">
      <dsp:nvSpPr>
        <dsp:cNvPr id="0" name=""/>
        <dsp:cNvSpPr/>
      </dsp:nvSpPr>
      <dsp:spPr>
        <a:xfrm>
          <a:off x="4745088" y="36510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Text Generation</a:t>
          </a:r>
          <a:r>
            <a:rPr lang="en-IN" sz="1100" kern="1200"/>
            <a:t>: Language models can generate human-like text, which finds applications in chatbots, virtual assistants, content generation, and creative writing.</a:t>
          </a:r>
          <a:endParaRPr lang="en-US" sz="1100" kern="1200"/>
        </a:p>
      </dsp:txBody>
      <dsp:txXfrm>
        <a:off x="4745088" y="365106"/>
        <a:ext cx="2114937" cy="897246"/>
      </dsp:txXfrm>
    </dsp:sp>
    <dsp:sp modelId="{486D6B64-AF17-44DA-8914-78F4B3B0FDB1}">
      <dsp:nvSpPr>
        <dsp:cNvPr id="0" name=""/>
        <dsp:cNvSpPr/>
      </dsp:nvSpPr>
      <dsp:spPr>
        <a:xfrm>
          <a:off x="7228536" y="36510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AB03AE-24BB-4921-9CB0-53649655FB24}">
      <dsp:nvSpPr>
        <dsp:cNvPr id="0" name=""/>
        <dsp:cNvSpPr/>
      </dsp:nvSpPr>
      <dsp:spPr>
        <a:xfrm>
          <a:off x="7416958" y="55352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2ADEB-DB6A-4188-B84C-0E32BCC1183F}">
      <dsp:nvSpPr>
        <dsp:cNvPr id="0" name=""/>
        <dsp:cNvSpPr/>
      </dsp:nvSpPr>
      <dsp:spPr>
        <a:xfrm>
          <a:off x="8318049" y="36510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Information Retrieval</a:t>
          </a:r>
          <a:r>
            <a:rPr lang="en-IN" sz="1100" kern="1200"/>
            <a:t>: Language models assist in retrieving relevant information from large text corpora or databases by analyzing the context of queries and matching them with relevant documents.</a:t>
          </a:r>
          <a:endParaRPr lang="en-US" sz="1100" kern="1200"/>
        </a:p>
      </dsp:txBody>
      <dsp:txXfrm>
        <a:off x="8318049" y="365106"/>
        <a:ext cx="2114937" cy="897246"/>
      </dsp:txXfrm>
    </dsp:sp>
    <dsp:sp modelId="{01F40109-6B5D-49CE-B216-9E6E4FDD7622}">
      <dsp:nvSpPr>
        <dsp:cNvPr id="0" name=""/>
        <dsp:cNvSpPr/>
      </dsp:nvSpPr>
      <dsp:spPr>
        <a:xfrm>
          <a:off x="82613" y="2143764"/>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88F22-64B2-4E46-8039-914E441C9985}">
      <dsp:nvSpPr>
        <dsp:cNvPr id="0" name=""/>
        <dsp:cNvSpPr/>
      </dsp:nvSpPr>
      <dsp:spPr>
        <a:xfrm>
          <a:off x="271034" y="2332186"/>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703E18-3DF1-4BA1-8A3F-563846E6330E}">
      <dsp:nvSpPr>
        <dsp:cNvPr id="0" name=""/>
        <dsp:cNvSpPr/>
      </dsp:nvSpPr>
      <dsp:spPr>
        <a:xfrm>
          <a:off x="1172126" y="21437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Spell Checking and Auto-correction</a:t>
          </a:r>
          <a:r>
            <a:rPr lang="en-IN" sz="1100" kern="1200"/>
            <a:t>: Language models help in detecting and correcting spelling errors by suggesting the most probable correct words based on the context of the input text.</a:t>
          </a:r>
          <a:endParaRPr lang="en-US" sz="1100" kern="1200"/>
        </a:p>
      </dsp:txBody>
      <dsp:txXfrm>
        <a:off x="1172126" y="2143764"/>
        <a:ext cx="2114937" cy="897246"/>
      </dsp:txXfrm>
    </dsp:sp>
    <dsp:sp modelId="{23B5378B-790E-4F42-A154-48D0E0D4B971}">
      <dsp:nvSpPr>
        <dsp:cNvPr id="0" name=""/>
        <dsp:cNvSpPr/>
      </dsp:nvSpPr>
      <dsp:spPr>
        <a:xfrm>
          <a:off x="3655575" y="2143764"/>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FAE88-647E-491B-81FF-CC6D24BE0082}">
      <dsp:nvSpPr>
        <dsp:cNvPr id="0" name=""/>
        <dsp:cNvSpPr/>
      </dsp:nvSpPr>
      <dsp:spPr>
        <a:xfrm>
          <a:off x="3843996" y="2332186"/>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16C024-3D4A-43C9-9B8A-569D0CA97ED8}">
      <dsp:nvSpPr>
        <dsp:cNvPr id="0" name=""/>
        <dsp:cNvSpPr/>
      </dsp:nvSpPr>
      <dsp:spPr>
        <a:xfrm>
          <a:off x="4745088" y="21437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Search Engine Optimization (SEO)</a:t>
          </a:r>
          <a:r>
            <a:rPr lang="en-IN" sz="1100" kern="1200"/>
            <a:t>: Language models play a crucial role in understanding search queries and ranking web pages based on their relevance to the user's intent, thus improving search engine performance.</a:t>
          </a:r>
          <a:endParaRPr lang="en-US" sz="1100" kern="1200"/>
        </a:p>
      </dsp:txBody>
      <dsp:txXfrm>
        <a:off x="4745088" y="2143764"/>
        <a:ext cx="2114937" cy="897246"/>
      </dsp:txXfrm>
    </dsp:sp>
    <dsp:sp modelId="{3A731982-F029-4CC1-AB07-3E287AF76417}">
      <dsp:nvSpPr>
        <dsp:cNvPr id="0" name=""/>
        <dsp:cNvSpPr/>
      </dsp:nvSpPr>
      <dsp:spPr>
        <a:xfrm>
          <a:off x="7228536" y="2143764"/>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79E04-9660-49CF-9714-9924082315FB}">
      <dsp:nvSpPr>
        <dsp:cNvPr id="0" name=""/>
        <dsp:cNvSpPr/>
      </dsp:nvSpPr>
      <dsp:spPr>
        <a:xfrm>
          <a:off x="7416958" y="2332186"/>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F2A18F-7811-4F7C-9EFF-F202577EF1D1}">
      <dsp:nvSpPr>
        <dsp:cNvPr id="0" name=""/>
        <dsp:cNvSpPr/>
      </dsp:nvSpPr>
      <dsp:spPr>
        <a:xfrm>
          <a:off x="8318049" y="2143764"/>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Language Understanding and Dialogue Systems</a:t>
          </a:r>
          <a:r>
            <a:rPr lang="en-IN" sz="1100" kern="1200"/>
            <a:t>: Language models aid in understanding natural language queries and generating appropriate responses in dialogue systems, including chatbots, virtual agents, and customer service applications.</a:t>
          </a:r>
          <a:endParaRPr lang="en-US" sz="1100" kern="1200"/>
        </a:p>
      </dsp:txBody>
      <dsp:txXfrm>
        <a:off x="8318049" y="2143764"/>
        <a:ext cx="2114937" cy="897246"/>
      </dsp:txXfrm>
    </dsp:sp>
    <dsp:sp modelId="{5C86EB46-46BB-4EF7-8AB1-E8E089C7DF6A}">
      <dsp:nvSpPr>
        <dsp:cNvPr id="0" name=""/>
        <dsp:cNvSpPr/>
      </dsp:nvSpPr>
      <dsp:spPr>
        <a:xfrm>
          <a:off x="82613" y="3922422"/>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0295D-2650-4D5E-93F3-4E3AA55BCFF4}">
      <dsp:nvSpPr>
        <dsp:cNvPr id="0" name=""/>
        <dsp:cNvSpPr/>
      </dsp:nvSpPr>
      <dsp:spPr>
        <a:xfrm>
          <a:off x="271034" y="4110843"/>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EF6424-43B6-4B8C-BEC9-841E3AB463E0}">
      <dsp:nvSpPr>
        <dsp:cNvPr id="0" name=""/>
        <dsp:cNvSpPr/>
      </dsp:nvSpPr>
      <dsp:spPr>
        <a:xfrm>
          <a:off x="1172126" y="392242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IN" sz="1100" b="1" kern="1200"/>
            <a:t>Language Modeling Research</a:t>
          </a:r>
          <a:r>
            <a:rPr lang="en-IN" sz="1100" kern="1200"/>
            <a:t>: Language models serve as a fundamental tool for researchers in linguistics, cognitive science, and artificial intelligence to study and understand various aspects of human language, such as syntax, semantics, and pragmatics</a:t>
          </a:r>
          <a:endParaRPr lang="en-US" sz="1100" kern="1200"/>
        </a:p>
      </dsp:txBody>
      <dsp:txXfrm>
        <a:off x="1172126" y="3922422"/>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8DB3-556B-4A85-A3B8-7E3B2719FFFE}">
      <dsp:nvSpPr>
        <dsp:cNvPr id="0" name=""/>
        <dsp:cNvSpPr/>
      </dsp:nvSpPr>
      <dsp:spPr>
        <a:xfrm>
          <a:off x="0" y="801684"/>
          <a:ext cx="8128000"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F78CA9-34F7-442C-8C53-DB54A0D1701D}">
      <dsp:nvSpPr>
        <dsp:cNvPr id="0" name=""/>
        <dsp:cNvSpPr/>
      </dsp:nvSpPr>
      <dsp:spPr>
        <a:xfrm>
          <a:off x="406003" y="112813"/>
          <a:ext cx="5684043" cy="8069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0" i="0" kern="1200" dirty="0">
              <a:solidFill>
                <a:schemeClr val="bg1"/>
              </a:solidFill>
              <a:effectLst/>
              <a:latin typeface="suisseintl"/>
            </a:rPr>
            <a:t>2017 - Deep learning architecture referred to as transformer was proposed; [Vaswani]- Attention is all you need </a:t>
          </a:r>
          <a:endParaRPr lang="en-IN" sz="2000" kern="1200" dirty="0">
            <a:solidFill>
              <a:schemeClr val="bg1"/>
            </a:solidFill>
          </a:endParaRPr>
        </a:p>
      </dsp:txBody>
      <dsp:txXfrm>
        <a:off x="445395" y="152205"/>
        <a:ext cx="5605259" cy="728167"/>
      </dsp:txXfrm>
    </dsp:sp>
    <dsp:sp modelId="{8C8871B6-72AF-41F3-9FBB-DCE9D02F4DBD}">
      <dsp:nvSpPr>
        <dsp:cNvPr id="0" name=""/>
        <dsp:cNvSpPr/>
      </dsp:nvSpPr>
      <dsp:spPr>
        <a:xfrm>
          <a:off x="0" y="2301972"/>
          <a:ext cx="8128000"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0DDFA-E862-49E9-B756-20C956A05ABB}">
      <dsp:nvSpPr>
        <dsp:cNvPr id="0" name=""/>
        <dsp:cNvSpPr/>
      </dsp:nvSpPr>
      <dsp:spPr>
        <a:xfrm>
          <a:off x="406003" y="1046484"/>
          <a:ext cx="5684043" cy="13735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000" b="0" i="0" kern="1200" dirty="0">
              <a:solidFill>
                <a:prstClr val="white"/>
              </a:solidFill>
              <a:effectLst/>
              <a:latin typeface="suisseintl"/>
              <a:ea typeface="+mn-ea"/>
              <a:cs typeface="+mn-cs"/>
            </a:rPr>
            <a:t>2018 - Groundbreaking Generative pre-trained transformers (GPT), a type of large language model, was introduced by OpenAI;</a:t>
          </a:r>
        </a:p>
      </dsp:txBody>
      <dsp:txXfrm>
        <a:off x="473055" y="1113536"/>
        <a:ext cx="5549939" cy="1239463"/>
      </dsp:txXfrm>
    </dsp:sp>
    <dsp:sp modelId="{FD12A81D-61B3-4A5A-AAC0-9BAE9D6717D4}">
      <dsp:nvSpPr>
        <dsp:cNvPr id="0" name=""/>
        <dsp:cNvSpPr/>
      </dsp:nvSpPr>
      <dsp:spPr>
        <a:xfrm>
          <a:off x="0" y="3449163"/>
          <a:ext cx="8128000"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8C4730-348C-4A54-9CDD-2BEBA1BCDFC4}">
      <dsp:nvSpPr>
        <dsp:cNvPr id="0" name=""/>
        <dsp:cNvSpPr/>
      </dsp:nvSpPr>
      <dsp:spPr>
        <a:xfrm>
          <a:off x="406003" y="2546772"/>
          <a:ext cx="5684043" cy="10204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89000">
            <a:lnSpc>
              <a:spcPct val="90000"/>
            </a:lnSpc>
            <a:spcBef>
              <a:spcPct val="0"/>
            </a:spcBef>
            <a:spcAft>
              <a:spcPct val="35000"/>
            </a:spcAft>
            <a:buNone/>
          </a:pPr>
          <a:r>
            <a:rPr lang="en-US" sz="2000" b="0" i="0" kern="1200" dirty="0">
              <a:solidFill>
                <a:schemeClr val="bg1"/>
              </a:solidFill>
              <a:effectLst/>
              <a:latin typeface="suisseintl"/>
            </a:rPr>
            <a:t>2021 - AI platform DALL-E intended for generating and editing unique artworks and photorealistic images was launched</a:t>
          </a:r>
          <a:r>
            <a:rPr lang="en-US" sz="800" b="0" i="0" kern="1200" dirty="0">
              <a:solidFill>
                <a:srgbClr val="1E2126"/>
              </a:solidFill>
              <a:effectLst/>
              <a:latin typeface="suisseintl"/>
            </a:rPr>
            <a:t>;</a:t>
          </a:r>
        </a:p>
      </dsp:txBody>
      <dsp:txXfrm>
        <a:off x="455818" y="2596587"/>
        <a:ext cx="5584413" cy="920840"/>
      </dsp:txXfrm>
    </dsp:sp>
    <dsp:sp modelId="{D1E258B4-13F5-4AED-9F96-44B63776AE06}">
      <dsp:nvSpPr>
        <dsp:cNvPr id="0" name=""/>
        <dsp:cNvSpPr/>
      </dsp:nvSpPr>
      <dsp:spPr>
        <a:xfrm>
          <a:off x="0" y="4293073"/>
          <a:ext cx="8128000"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5B05DE-409C-4315-B6D7-6BC085F49CC8}">
      <dsp:nvSpPr>
        <dsp:cNvPr id="0" name=""/>
        <dsp:cNvSpPr/>
      </dsp:nvSpPr>
      <dsp:spPr>
        <a:xfrm>
          <a:off x="373116" y="3647454"/>
          <a:ext cx="5684043" cy="717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suisseintl"/>
            </a:rPr>
            <a:t>2022 - Open source Stable Diffusion and proprietary Midjourney AI image-generating tools were introduced;</a:t>
          </a:r>
        </a:p>
      </dsp:txBody>
      <dsp:txXfrm>
        <a:off x="408126" y="3682464"/>
        <a:ext cx="5614023" cy="647169"/>
      </dsp:txXfrm>
    </dsp:sp>
    <dsp:sp modelId="{D1B99213-3D9D-4B01-B247-8A433F0650CA}">
      <dsp:nvSpPr>
        <dsp:cNvPr id="0" name=""/>
        <dsp:cNvSpPr/>
      </dsp:nvSpPr>
      <dsp:spPr>
        <a:xfrm>
          <a:off x="0" y="5104253"/>
          <a:ext cx="8128000"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50D15A-6360-4BAE-864D-FD651D3AD8A8}">
      <dsp:nvSpPr>
        <dsp:cNvPr id="0" name=""/>
        <dsp:cNvSpPr/>
      </dsp:nvSpPr>
      <dsp:spPr>
        <a:xfrm>
          <a:off x="406003" y="4537873"/>
          <a:ext cx="5684043" cy="684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US" sz="1800" b="0" i="0" kern="1200" dirty="0">
              <a:solidFill>
                <a:schemeClr val="bg1"/>
              </a:solidFill>
              <a:effectLst/>
              <a:latin typeface="suisseintl"/>
            </a:rPr>
            <a:t>2023 - GPT-4 was released in March 2023, capable of generating longer texts up to 25000 words.</a:t>
          </a:r>
        </a:p>
      </dsp:txBody>
      <dsp:txXfrm>
        <a:off x="439416" y="4571286"/>
        <a:ext cx="5617217" cy="6176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187A6-5C10-4E72-9BE3-8EF87B087504}">
      <dsp:nvSpPr>
        <dsp:cNvPr id="0" name=""/>
        <dsp:cNvSpPr/>
      </dsp:nvSpPr>
      <dsp:spPr>
        <a:xfrm>
          <a:off x="96537" y="346101"/>
          <a:ext cx="689977" cy="6899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9012F-E4F6-4001-998F-F0E594AEF46D}">
      <dsp:nvSpPr>
        <dsp:cNvPr id="0" name=""/>
        <dsp:cNvSpPr/>
      </dsp:nvSpPr>
      <dsp:spPr>
        <a:xfrm>
          <a:off x="241432" y="490996"/>
          <a:ext cx="400187" cy="400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8BD438-8AB9-4342-B24D-C7D63B62F213}">
      <dsp:nvSpPr>
        <dsp:cNvPr id="0" name=""/>
        <dsp:cNvSpPr/>
      </dsp:nvSpPr>
      <dsp:spPr>
        <a:xfrm>
          <a:off x="934367" y="346101"/>
          <a:ext cx="1626376" cy="68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E</a:t>
          </a:r>
          <a:r>
            <a:rPr lang="en-US" sz="1400" b="0" i="0" kern="1200" dirty="0"/>
            <a:t>fforts to development of more sophisticated rule-based systems. </a:t>
          </a:r>
          <a:endParaRPr lang="en-US" sz="1400" kern="1200" dirty="0"/>
        </a:p>
      </dsp:txBody>
      <dsp:txXfrm>
        <a:off x="934367" y="346101"/>
        <a:ext cx="1626376" cy="689977"/>
      </dsp:txXfrm>
    </dsp:sp>
    <dsp:sp modelId="{50F6D204-3FF0-4223-B786-C0235F3FA328}">
      <dsp:nvSpPr>
        <dsp:cNvPr id="0" name=""/>
        <dsp:cNvSpPr/>
      </dsp:nvSpPr>
      <dsp:spPr>
        <a:xfrm>
          <a:off x="2844127" y="346101"/>
          <a:ext cx="689977" cy="6899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58A0F-ECED-40E2-B327-54A6DE4478DE}">
      <dsp:nvSpPr>
        <dsp:cNvPr id="0" name=""/>
        <dsp:cNvSpPr/>
      </dsp:nvSpPr>
      <dsp:spPr>
        <a:xfrm>
          <a:off x="2989023" y="490996"/>
          <a:ext cx="400187" cy="400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8CF08-4294-4937-A4F3-FAEB62E93CBD}">
      <dsp:nvSpPr>
        <dsp:cNvPr id="0" name=""/>
        <dsp:cNvSpPr/>
      </dsp:nvSpPr>
      <dsp:spPr>
        <a:xfrm>
          <a:off x="3681958" y="346101"/>
          <a:ext cx="1626376" cy="68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Yet, these systems remained constrained by the intricacies of human language, struggling to grasp contextual subtleties and adapt to diverse linguistic expressions. </a:t>
          </a:r>
          <a:endParaRPr lang="en-US" sz="1100" kern="1200"/>
        </a:p>
      </dsp:txBody>
      <dsp:txXfrm>
        <a:off x="3681958" y="346101"/>
        <a:ext cx="1626376" cy="689977"/>
      </dsp:txXfrm>
    </dsp:sp>
    <dsp:sp modelId="{85EED54B-119C-49E2-BF8F-DB6DFB8CC139}">
      <dsp:nvSpPr>
        <dsp:cNvPr id="0" name=""/>
        <dsp:cNvSpPr/>
      </dsp:nvSpPr>
      <dsp:spPr>
        <a:xfrm>
          <a:off x="96537" y="1460496"/>
          <a:ext cx="689977" cy="6899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3C84A-3754-422E-BD4E-A62B1C2EC89E}">
      <dsp:nvSpPr>
        <dsp:cNvPr id="0" name=""/>
        <dsp:cNvSpPr/>
      </dsp:nvSpPr>
      <dsp:spPr>
        <a:xfrm>
          <a:off x="241432" y="1605392"/>
          <a:ext cx="400187" cy="400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2A31E-DE13-415F-9E9A-2378B617617A}">
      <dsp:nvSpPr>
        <dsp:cNvPr id="0" name=""/>
        <dsp:cNvSpPr/>
      </dsp:nvSpPr>
      <dsp:spPr>
        <a:xfrm>
          <a:off x="934367" y="1460496"/>
          <a:ext cx="1626376" cy="68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Researchers increasingly recognized the need to learn and generalize from data. </a:t>
          </a:r>
          <a:endParaRPr lang="en-US" sz="1100" kern="1200"/>
        </a:p>
      </dsp:txBody>
      <dsp:txXfrm>
        <a:off x="934367" y="1460496"/>
        <a:ext cx="1626376" cy="689977"/>
      </dsp:txXfrm>
    </dsp:sp>
    <dsp:sp modelId="{52876BAA-DA40-4784-B141-501921A8F2AD}">
      <dsp:nvSpPr>
        <dsp:cNvPr id="0" name=""/>
        <dsp:cNvSpPr/>
      </dsp:nvSpPr>
      <dsp:spPr>
        <a:xfrm>
          <a:off x="2844127" y="1460496"/>
          <a:ext cx="689977" cy="68997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C832C-4E22-469E-A91D-4A778E89BCA5}">
      <dsp:nvSpPr>
        <dsp:cNvPr id="0" name=""/>
        <dsp:cNvSpPr/>
      </dsp:nvSpPr>
      <dsp:spPr>
        <a:xfrm>
          <a:off x="2989023" y="1605392"/>
          <a:ext cx="400187" cy="4001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2605E-9627-4BF7-A423-A892B65FDAAD}">
      <dsp:nvSpPr>
        <dsp:cNvPr id="0" name=""/>
        <dsp:cNvSpPr/>
      </dsp:nvSpPr>
      <dsp:spPr>
        <a:xfrm>
          <a:off x="3681958" y="1460496"/>
          <a:ext cx="1626376" cy="689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This led to the emergence of statistical language processing techniques, such as n-grams and Hidden Markov Models, </a:t>
          </a:r>
          <a:endParaRPr lang="en-US" sz="1100" kern="1200"/>
        </a:p>
      </dsp:txBody>
      <dsp:txXfrm>
        <a:off x="3681958" y="1460496"/>
        <a:ext cx="1626376" cy="6899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26-03-2024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4</a:t>
            </a:fld>
            <a:endParaRPr lang="en-IN"/>
          </a:p>
        </p:txBody>
      </p:sp>
    </p:spTree>
    <p:extLst>
      <p:ext uri="{BB962C8B-B14F-4D97-AF65-F5344CB8AC3E}">
        <p14:creationId xmlns:p14="http://schemas.microsoft.com/office/powerpoint/2010/main" val="233231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6</a:t>
            </a:fld>
            <a:endParaRPr lang="en-IN"/>
          </a:p>
        </p:txBody>
      </p:sp>
    </p:spTree>
    <p:extLst>
      <p:ext uri="{BB962C8B-B14F-4D97-AF65-F5344CB8AC3E}">
        <p14:creationId xmlns:p14="http://schemas.microsoft.com/office/powerpoint/2010/main" val="73345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17</a:t>
            </a:fld>
            <a:endParaRPr lang="en-IN"/>
          </a:p>
        </p:txBody>
      </p:sp>
    </p:spTree>
    <p:extLst>
      <p:ext uri="{BB962C8B-B14F-4D97-AF65-F5344CB8AC3E}">
        <p14:creationId xmlns:p14="http://schemas.microsoft.com/office/powerpoint/2010/main" val="7395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23</a:t>
            </a:fld>
            <a:endParaRPr lang="en-IN"/>
          </a:p>
        </p:txBody>
      </p:sp>
    </p:spTree>
    <p:extLst>
      <p:ext uri="{BB962C8B-B14F-4D97-AF65-F5344CB8AC3E}">
        <p14:creationId xmlns:p14="http://schemas.microsoft.com/office/powerpoint/2010/main" val="2368129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37</a:t>
            </a:fld>
            <a:endParaRPr lang="en-IN"/>
          </a:p>
        </p:txBody>
      </p:sp>
    </p:spTree>
    <p:extLst>
      <p:ext uri="{BB962C8B-B14F-4D97-AF65-F5344CB8AC3E}">
        <p14:creationId xmlns:p14="http://schemas.microsoft.com/office/powerpoint/2010/main" val="201464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44</a:t>
            </a:fld>
            <a:endParaRPr lang="en-IN"/>
          </a:p>
        </p:txBody>
      </p:sp>
    </p:spTree>
    <p:extLst>
      <p:ext uri="{BB962C8B-B14F-4D97-AF65-F5344CB8AC3E}">
        <p14:creationId xmlns:p14="http://schemas.microsoft.com/office/powerpoint/2010/main" val="1459454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Rectangle 5"/>
          <p:cNvSpPr/>
          <p:nvPr userDrawn="1"/>
        </p:nvSpPr>
        <p:spPr>
          <a:xfrm>
            <a:off x="0" y="6154616"/>
            <a:ext cx="12192000" cy="7033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55135"/>
            <a:ext cx="12218977" cy="704054"/>
          </a:xfrm>
          <a:prstGeom prst="rect">
            <a:avLst/>
          </a:prstGeom>
        </p:spPr>
      </p:pic>
      <p:sp>
        <p:nvSpPr>
          <p:cNvPr id="2" name="Title 1"/>
          <p:cNvSpPr>
            <a:spLocks noGrp="1"/>
          </p:cNvSpPr>
          <p:nvPr>
            <p:ph type="title" hasCustomPrompt="1"/>
          </p:nvPr>
        </p:nvSpPr>
        <p:spPr>
          <a:xfrm>
            <a:off x="1248636" y="757654"/>
            <a:ext cx="10515600" cy="421441"/>
          </a:xfrm>
        </p:spPr>
        <p:txBody>
          <a:bodyPr>
            <a:normAutofit/>
          </a:bodyPr>
          <a:lstStyle>
            <a:lvl1pPr>
              <a:defRPr sz="4000" b="0">
                <a:solidFill>
                  <a:srgbClr val="314874"/>
                </a:solidFill>
                <a:latin typeface="Georgia" panose="02040502050405020303" pitchFamily="18" charset="0"/>
              </a:defRPr>
            </a:lvl1pPr>
          </a:lstStyle>
          <a:p>
            <a:r>
              <a:rPr lang="en-US"/>
              <a:t>Click Here To Edit Title</a:t>
            </a:r>
            <a:endParaRPr lang="en-IN"/>
          </a:p>
        </p:txBody>
      </p:sp>
      <p:sp>
        <p:nvSpPr>
          <p:cNvPr id="3" name="Date Placeholder 2"/>
          <p:cNvSpPr>
            <a:spLocks noGrp="1"/>
          </p:cNvSpPr>
          <p:nvPr>
            <p:ph type="dt" sz="half" idx="10"/>
          </p:nvPr>
        </p:nvSpPr>
        <p:spPr/>
        <p:txBody>
          <a:bodyPr/>
          <a:lstStyle/>
          <a:p>
            <a:fld id="{8E70E9FC-A33F-41AB-8C18-826DFDA0B672}" type="datetimeFigureOut">
              <a:rPr lang="en-IN" smtClean="0"/>
              <a:t>26-03-2024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23D848-0242-42E6-89B3-173426B66B90}" type="slidenum">
              <a:rPr lang="en-IN" smtClean="0"/>
              <a:t>‹#›</a:t>
            </a:fld>
            <a:endParaRPr lang="en-IN"/>
          </a:p>
        </p:txBody>
      </p:sp>
      <p:cxnSp>
        <p:nvCxnSpPr>
          <p:cNvPr id="10" name="Straight Connector 9"/>
          <p:cNvCxnSpPr/>
          <p:nvPr userDrawn="1"/>
        </p:nvCxnSpPr>
        <p:spPr>
          <a:xfrm>
            <a:off x="495300" y="1600096"/>
            <a:ext cx="11049000" cy="0"/>
          </a:xfrm>
          <a:prstGeom prst="line">
            <a:avLst/>
          </a:prstGeom>
          <a:ln>
            <a:solidFill>
              <a:srgbClr val="A4123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r="81454" b="8522"/>
          <a:stretch/>
        </p:blipFill>
        <p:spPr>
          <a:xfrm>
            <a:off x="495300" y="757654"/>
            <a:ext cx="583354" cy="712277"/>
          </a:xfrm>
          <a:prstGeom prst="rect">
            <a:avLst/>
          </a:prstGeom>
        </p:spPr>
      </p:pic>
      <p:cxnSp>
        <p:nvCxnSpPr>
          <p:cNvPr id="14" name="Straight Connector 13"/>
          <p:cNvCxnSpPr/>
          <p:nvPr userDrawn="1"/>
        </p:nvCxnSpPr>
        <p:spPr>
          <a:xfrm>
            <a:off x="1202478" y="757655"/>
            <a:ext cx="0" cy="703384"/>
          </a:xfrm>
          <a:prstGeom prst="line">
            <a:avLst/>
          </a:prstGeom>
        </p:spPr>
        <p:style>
          <a:lnRef idx="1">
            <a:schemeClr val="dk1"/>
          </a:lnRef>
          <a:fillRef idx="0">
            <a:schemeClr val="dk1"/>
          </a:fillRef>
          <a:effectRef idx="0">
            <a:schemeClr val="dk1"/>
          </a:effectRef>
          <a:fontRef idx="minor">
            <a:schemeClr val="tx1"/>
          </a:fontRef>
        </p:style>
      </p:cxnSp>
      <p:sp>
        <p:nvSpPr>
          <p:cNvPr id="16" name="Text Placeholder 15"/>
          <p:cNvSpPr>
            <a:spLocks noGrp="1"/>
          </p:cNvSpPr>
          <p:nvPr>
            <p:ph type="body" sz="quarter" idx="13" hasCustomPrompt="1"/>
          </p:nvPr>
        </p:nvSpPr>
        <p:spPr>
          <a:xfrm>
            <a:off x="1248636" y="1155701"/>
            <a:ext cx="10515599" cy="444396"/>
          </a:xfrm>
        </p:spPr>
        <p:txBody>
          <a:bodyPr>
            <a:normAutofit/>
          </a:bodyPr>
          <a:lstStyle>
            <a:lvl1pPr marL="0" indent="0">
              <a:buNone/>
              <a:defRPr sz="2400"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Here to Edit Subtitle </a:t>
            </a:r>
            <a:endParaRPr lang="en-IN"/>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41526" y="6284782"/>
            <a:ext cx="2066548" cy="464610"/>
          </a:xfrm>
          <a:prstGeom prst="rect">
            <a:avLst/>
          </a:prstGeom>
        </p:spPr>
      </p:pic>
    </p:spTree>
    <p:extLst>
      <p:ext uri="{BB962C8B-B14F-4D97-AF65-F5344CB8AC3E}">
        <p14:creationId xmlns:p14="http://schemas.microsoft.com/office/powerpoint/2010/main" val="1704994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861789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C121-646B-4883-A3E6-6E4F04863A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A032EC-06AA-4377-AF7A-8DFAF57E731F}"/>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4" name="Footer Placeholder 3">
            <a:extLst>
              <a:ext uri="{FF2B5EF4-FFF2-40B4-BE49-F238E27FC236}">
                <a16:creationId xmlns:a16="http://schemas.microsoft.com/office/drawing/2014/main" id="{C1C20155-C79B-4900-8E67-625A06C38F4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D598E30-7B2A-458C-A977-C46D808714BD}"/>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79340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1209376"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2"/>
            <a:ext cx="11209376" cy="464000"/>
          </a:xfrm>
        </p:spPr>
        <p:txBody>
          <a:bodyPr>
            <a:noAutofit/>
          </a:bodyPr>
          <a:lstStyle>
            <a:lvl1pPr>
              <a:defRPr sz="3200" b="0">
                <a:solidFill>
                  <a:srgbClr val="A4123F"/>
                </a:solidFill>
                <a:latin typeface="Georgia" panose="02040502050405020303" pitchFamily="18" charset="0"/>
              </a:defRPr>
            </a:lvl1pPr>
          </a:lstStyle>
          <a:p>
            <a:r>
              <a:rPr lang="en-US" dirty="0"/>
              <a:t>Click Here To Edit Title</a:t>
            </a:r>
            <a:endParaRPr lang="en-IN" dirty="0"/>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344173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26-03-2024</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26-03-2024</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eg"/><Relationship Id="rId7" Type="http://schemas.openxmlformats.org/officeDocument/2006/relationships/image" Target="../media/image45.jpeg"/><Relationship Id="rId2" Type="http://schemas.openxmlformats.org/officeDocument/2006/relationships/image" Target="../media/image41.jpeg"/><Relationship Id="rId1" Type="http://schemas.openxmlformats.org/officeDocument/2006/relationships/slideLayout" Target="../slideLayouts/slideLayout13.xml"/><Relationship Id="rId6" Type="http://schemas.openxmlformats.org/officeDocument/2006/relationships/hyperlink" Target="https://thispersondoesnotexist.com/" TargetMode="External"/><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3.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64545" y="-6230"/>
            <a:ext cx="12159727"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2976044" y="2195680"/>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964005" y="1722790"/>
            <a:ext cx="5394959" cy="400110"/>
          </a:xfrm>
          <a:prstGeom prst="rect">
            <a:avLst/>
          </a:prstGeom>
          <a:noFill/>
        </p:spPr>
        <p:txBody>
          <a:bodyPr wrap="square" rtlCol="0">
            <a:spAutoFit/>
          </a:bodyPr>
          <a:lstStyle/>
          <a:p>
            <a:pPr algn="ctr"/>
            <a:r>
              <a:rPr lang="en-US" sz="2000" b="1" i="0">
                <a:solidFill>
                  <a:schemeClr val="bg1"/>
                </a:solidFill>
                <a:effectLst/>
                <a:latin typeface="Segoe UI" panose="020B0502040204020203" pitchFamily="34" charset="0"/>
              </a:rPr>
              <a:t>Large Language Models ( LLMs)</a:t>
            </a:r>
            <a:endParaRPr lang="en-US" sz="2000" b="0" i="0" dirty="0">
              <a:solidFill>
                <a:schemeClr val="bg1"/>
              </a:solidFill>
              <a:effectLst/>
              <a:latin typeface="Segoe UI" panose="020B0502040204020203" pitchFamily="34" charset="0"/>
            </a:endParaRP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272" y="3300579"/>
            <a:ext cx="12192000" cy="358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2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FD1D1-1590-47B1-A71E-EF15A720447C}"/>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4C462D25-A1EF-4D9A-AB0F-651B00FB73E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2912DE5-EE64-4D26-8A73-EDD784E7F9A6}"/>
              </a:ext>
            </a:extLst>
          </p:cNvPr>
          <p:cNvPicPr>
            <a:picLocks noChangeAspect="1"/>
          </p:cNvPicPr>
          <p:nvPr/>
        </p:nvPicPr>
        <p:blipFill>
          <a:blip r:embed="rId2"/>
          <a:stretch>
            <a:fillRect/>
          </a:stretch>
        </p:blipFill>
        <p:spPr>
          <a:xfrm>
            <a:off x="95250" y="257175"/>
            <a:ext cx="4019550" cy="5695950"/>
          </a:xfrm>
          <a:prstGeom prst="rect">
            <a:avLst/>
          </a:prstGeom>
        </p:spPr>
      </p:pic>
      <p:pic>
        <p:nvPicPr>
          <p:cNvPr id="7" name="Picture 6">
            <a:extLst>
              <a:ext uri="{FF2B5EF4-FFF2-40B4-BE49-F238E27FC236}">
                <a16:creationId xmlns:a16="http://schemas.microsoft.com/office/drawing/2014/main" id="{34631D1B-35B3-4205-A258-4F8E72417A87}"/>
              </a:ext>
            </a:extLst>
          </p:cNvPr>
          <p:cNvPicPr>
            <a:picLocks noChangeAspect="1"/>
          </p:cNvPicPr>
          <p:nvPr/>
        </p:nvPicPr>
        <p:blipFill>
          <a:blip r:embed="rId3"/>
          <a:stretch>
            <a:fillRect/>
          </a:stretch>
        </p:blipFill>
        <p:spPr>
          <a:xfrm>
            <a:off x="4114800" y="294549"/>
            <a:ext cx="4057650" cy="5658576"/>
          </a:xfrm>
          <a:prstGeom prst="rect">
            <a:avLst/>
          </a:prstGeom>
        </p:spPr>
      </p:pic>
      <p:sp>
        <p:nvSpPr>
          <p:cNvPr id="8" name="TextBox 7">
            <a:extLst>
              <a:ext uri="{FF2B5EF4-FFF2-40B4-BE49-F238E27FC236}">
                <a16:creationId xmlns:a16="http://schemas.microsoft.com/office/drawing/2014/main" id="{7B67FAE3-2BD8-489B-BDAB-080721B390B3}"/>
              </a:ext>
            </a:extLst>
          </p:cNvPr>
          <p:cNvSpPr txBox="1"/>
          <p:nvPr/>
        </p:nvSpPr>
        <p:spPr>
          <a:xfrm>
            <a:off x="1782740" y="5792257"/>
            <a:ext cx="1120820" cy="646331"/>
          </a:xfrm>
          <a:prstGeom prst="rect">
            <a:avLst/>
          </a:prstGeom>
          <a:noFill/>
        </p:spPr>
        <p:txBody>
          <a:bodyPr wrap="none" rtlCol="0">
            <a:spAutoFit/>
          </a:bodyPr>
          <a:lstStyle/>
          <a:p>
            <a:r>
              <a:rPr lang="en-US" sz="3600" b="1" dirty="0">
                <a:solidFill>
                  <a:srgbClr val="0070C0"/>
                </a:solidFill>
              </a:rPr>
              <a:t>2006</a:t>
            </a:r>
            <a:endParaRPr lang="en-IN" sz="3600" b="1" dirty="0">
              <a:solidFill>
                <a:srgbClr val="0070C0"/>
              </a:solidFill>
            </a:endParaRPr>
          </a:p>
        </p:txBody>
      </p:sp>
      <p:sp>
        <p:nvSpPr>
          <p:cNvPr id="9" name="TextBox 8">
            <a:extLst>
              <a:ext uri="{FF2B5EF4-FFF2-40B4-BE49-F238E27FC236}">
                <a16:creationId xmlns:a16="http://schemas.microsoft.com/office/drawing/2014/main" id="{62884C68-5CA0-4489-9253-D63C84C14ED2}"/>
              </a:ext>
            </a:extLst>
          </p:cNvPr>
          <p:cNvSpPr txBox="1"/>
          <p:nvPr/>
        </p:nvSpPr>
        <p:spPr>
          <a:xfrm>
            <a:off x="5468915" y="5792256"/>
            <a:ext cx="1120820" cy="646331"/>
          </a:xfrm>
          <a:prstGeom prst="rect">
            <a:avLst/>
          </a:prstGeom>
          <a:noFill/>
        </p:spPr>
        <p:txBody>
          <a:bodyPr wrap="none" rtlCol="0">
            <a:spAutoFit/>
          </a:bodyPr>
          <a:lstStyle/>
          <a:p>
            <a:r>
              <a:rPr lang="en-US" sz="3600" b="1" dirty="0">
                <a:solidFill>
                  <a:srgbClr val="0070C0"/>
                </a:solidFill>
              </a:rPr>
              <a:t>2008</a:t>
            </a:r>
            <a:endParaRPr lang="en-IN" sz="3600" b="1" dirty="0">
              <a:solidFill>
                <a:srgbClr val="0070C0"/>
              </a:solidFill>
            </a:endParaRPr>
          </a:p>
        </p:txBody>
      </p:sp>
      <p:pic>
        <p:nvPicPr>
          <p:cNvPr id="11" name="Picture 10">
            <a:extLst>
              <a:ext uri="{FF2B5EF4-FFF2-40B4-BE49-F238E27FC236}">
                <a16:creationId xmlns:a16="http://schemas.microsoft.com/office/drawing/2014/main" id="{8AE177F4-3C1D-4E14-8CFA-0C165F670A4A}"/>
              </a:ext>
            </a:extLst>
          </p:cNvPr>
          <p:cNvPicPr>
            <a:picLocks noChangeAspect="1"/>
          </p:cNvPicPr>
          <p:nvPr/>
        </p:nvPicPr>
        <p:blipFill>
          <a:blip r:embed="rId4"/>
          <a:stretch>
            <a:fillRect/>
          </a:stretch>
        </p:blipFill>
        <p:spPr>
          <a:xfrm>
            <a:off x="8296275" y="257175"/>
            <a:ext cx="3800475" cy="5781675"/>
          </a:xfrm>
          <a:prstGeom prst="rect">
            <a:avLst/>
          </a:prstGeom>
        </p:spPr>
      </p:pic>
      <p:sp>
        <p:nvSpPr>
          <p:cNvPr id="12" name="TextBox 11">
            <a:extLst>
              <a:ext uri="{FF2B5EF4-FFF2-40B4-BE49-F238E27FC236}">
                <a16:creationId xmlns:a16="http://schemas.microsoft.com/office/drawing/2014/main" id="{462D8E0D-B432-4C35-9726-53E3058FDD3B}"/>
              </a:ext>
            </a:extLst>
          </p:cNvPr>
          <p:cNvSpPr txBox="1"/>
          <p:nvPr/>
        </p:nvSpPr>
        <p:spPr>
          <a:xfrm>
            <a:off x="9318580" y="5840608"/>
            <a:ext cx="1120820" cy="646331"/>
          </a:xfrm>
          <a:prstGeom prst="rect">
            <a:avLst/>
          </a:prstGeom>
          <a:noFill/>
        </p:spPr>
        <p:txBody>
          <a:bodyPr wrap="none" rtlCol="0">
            <a:spAutoFit/>
          </a:bodyPr>
          <a:lstStyle/>
          <a:p>
            <a:r>
              <a:rPr lang="en-US" sz="3600" b="1" dirty="0">
                <a:solidFill>
                  <a:srgbClr val="0070C0"/>
                </a:solidFill>
              </a:rPr>
              <a:t>2010</a:t>
            </a:r>
            <a:endParaRPr lang="en-IN" sz="3600" b="1" dirty="0">
              <a:solidFill>
                <a:srgbClr val="0070C0"/>
              </a:solidFill>
            </a:endParaRPr>
          </a:p>
        </p:txBody>
      </p:sp>
      <p:sp>
        <p:nvSpPr>
          <p:cNvPr id="13" name="TextBox 12">
            <a:extLst>
              <a:ext uri="{FF2B5EF4-FFF2-40B4-BE49-F238E27FC236}">
                <a16:creationId xmlns:a16="http://schemas.microsoft.com/office/drawing/2014/main" id="{93D0DC8B-D913-4687-A7AA-7B0AEC4139DA}"/>
              </a:ext>
            </a:extLst>
          </p:cNvPr>
          <p:cNvSpPr txBox="1"/>
          <p:nvPr/>
        </p:nvSpPr>
        <p:spPr>
          <a:xfrm>
            <a:off x="8308879" y="6392301"/>
            <a:ext cx="3942233" cy="369332"/>
          </a:xfrm>
          <a:prstGeom prst="rect">
            <a:avLst/>
          </a:prstGeom>
          <a:noFill/>
        </p:spPr>
        <p:txBody>
          <a:bodyPr wrap="none" rtlCol="0">
            <a:spAutoFit/>
          </a:bodyPr>
          <a:lstStyle/>
          <a:p>
            <a:r>
              <a:rPr lang="en-US" dirty="0">
                <a:solidFill>
                  <a:schemeClr val="bg1"/>
                </a:solidFill>
              </a:rPr>
              <a:t>Courtesy: machinelearningknowledge.ai</a:t>
            </a:r>
            <a:endParaRPr lang="en-IN" dirty="0">
              <a:solidFill>
                <a:schemeClr val="bg1"/>
              </a:solidFill>
            </a:endParaRPr>
          </a:p>
        </p:txBody>
      </p:sp>
    </p:spTree>
    <p:extLst>
      <p:ext uri="{BB962C8B-B14F-4D97-AF65-F5344CB8AC3E}">
        <p14:creationId xmlns:p14="http://schemas.microsoft.com/office/powerpoint/2010/main" val="4214985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E5D7F-8B33-4DBD-BF34-6F990066ECF4}"/>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2A947ED1-9C71-4840-B31E-CF876C4999F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FBC235E-049F-4DEE-BE3A-956ACE7C94DF}"/>
              </a:ext>
            </a:extLst>
          </p:cNvPr>
          <p:cNvPicPr>
            <a:picLocks noChangeAspect="1"/>
          </p:cNvPicPr>
          <p:nvPr/>
        </p:nvPicPr>
        <p:blipFill>
          <a:blip r:embed="rId2"/>
          <a:stretch>
            <a:fillRect/>
          </a:stretch>
        </p:blipFill>
        <p:spPr>
          <a:xfrm>
            <a:off x="0" y="0"/>
            <a:ext cx="3962400" cy="5915025"/>
          </a:xfrm>
          <a:prstGeom prst="rect">
            <a:avLst/>
          </a:prstGeom>
        </p:spPr>
      </p:pic>
      <p:sp>
        <p:nvSpPr>
          <p:cNvPr id="6" name="TextBox 5">
            <a:extLst>
              <a:ext uri="{FF2B5EF4-FFF2-40B4-BE49-F238E27FC236}">
                <a16:creationId xmlns:a16="http://schemas.microsoft.com/office/drawing/2014/main" id="{86D04D71-8A15-4B22-AAFF-D003BB0FE09F}"/>
              </a:ext>
            </a:extLst>
          </p:cNvPr>
          <p:cNvSpPr txBox="1"/>
          <p:nvPr/>
        </p:nvSpPr>
        <p:spPr>
          <a:xfrm>
            <a:off x="1420790" y="5754157"/>
            <a:ext cx="1120820" cy="646331"/>
          </a:xfrm>
          <a:prstGeom prst="rect">
            <a:avLst/>
          </a:prstGeom>
          <a:noFill/>
        </p:spPr>
        <p:txBody>
          <a:bodyPr wrap="none" rtlCol="0">
            <a:spAutoFit/>
          </a:bodyPr>
          <a:lstStyle/>
          <a:p>
            <a:r>
              <a:rPr lang="en-US" sz="3600" b="1" dirty="0">
                <a:solidFill>
                  <a:srgbClr val="0070C0"/>
                </a:solidFill>
              </a:rPr>
              <a:t>2011</a:t>
            </a:r>
            <a:endParaRPr lang="en-IN" sz="3600" b="1" dirty="0">
              <a:solidFill>
                <a:srgbClr val="0070C0"/>
              </a:solidFill>
            </a:endParaRPr>
          </a:p>
        </p:txBody>
      </p:sp>
      <p:pic>
        <p:nvPicPr>
          <p:cNvPr id="8" name="Picture 7">
            <a:extLst>
              <a:ext uri="{FF2B5EF4-FFF2-40B4-BE49-F238E27FC236}">
                <a16:creationId xmlns:a16="http://schemas.microsoft.com/office/drawing/2014/main" id="{41D44179-EE67-4091-91AE-87CD8BB0CFCC}"/>
              </a:ext>
            </a:extLst>
          </p:cNvPr>
          <p:cNvPicPr>
            <a:picLocks noChangeAspect="1"/>
          </p:cNvPicPr>
          <p:nvPr/>
        </p:nvPicPr>
        <p:blipFill>
          <a:blip r:embed="rId3"/>
          <a:stretch>
            <a:fillRect/>
          </a:stretch>
        </p:blipFill>
        <p:spPr>
          <a:xfrm>
            <a:off x="3962400" y="0"/>
            <a:ext cx="4010025" cy="5800725"/>
          </a:xfrm>
          <a:prstGeom prst="rect">
            <a:avLst/>
          </a:prstGeom>
        </p:spPr>
      </p:pic>
      <p:sp>
        <p:nvSpPr>
          <p:cNvPr id="9" name="TextBox 8">
            <a:extLst>
              <a:ext uri="{FF2B5EF4-FFF2-40B4-BE49-F238E27FC236}">
                <a16:creationId xmlns:a16="http://schemas.microsoft.com/office/drawing/2014/main" id="{9EC50365-DE5A-487F-9510-41441219BA3D}"/>
              </a:ext>
            </a:extLst>
          </p:cNvPr>
          <p:cNvSpPr txBox="1"/>
          <p:nvPr/>
        </p:nvSpPr>
        <p:spPr>
          <a:xfrm>
            <a:off x="5192690" y="5720744"/>
            <a:ext cx="1120820" cy="646331"/>
          </a:xfrm>
          <a:prstGeom prst="rect">
            <a:avLst/>
          </a:prstGeom>
          <a:noFill/>
        </p:spPr>
        <p:txBody>
          <a:bodyPr wrap="none" rtlCol="0">
            <a:spAutoFit/>
          </a:bodyPr>
          <a:lstStyle/>
          <a:p>
            <a:r>
              <a:rPr lang="en-US" sz="3600" b="1" dirty="0">
                <a:solidFill>
                  <a:srgbClr val="0070C0"/>
                </a:solidFill>
              </a:rPr>
              <a:t>2012</a:t>
            </a:r>
            <a:endParaRPr lang="en-IN" sz="3600" b="1" dirty="0">
              <a:solidFill>
                <a:srgbClr val="0070C0"/>
              </a:solidFill>
            </a:endParaRPr>
          </a:p>
        </p:txBody>
      </p:sp>
      <p:pic>
        <p:nvPicPr>
          <p:cNvPr id="11" name="Picture 10">
            <a:extLst>
              <a:ext uri="{FF2B5EF4-FFF2-40B4-BE49-F238E27FC236}">
                <a16:creationId xmlns:a16="http://schemas.microsoft.com/office/drawing/2014/main" id="{5F4CB7C3-93E1-4421-AB9C-C1D1AD2C059C}"/>
              </a:ext>
            </a:extLst>
          </p:cNvPr>
          <p:cNvPicPr>
            <a:picLocks noChangeAspect="1"/>
          </p:cNvPicPr>
          <p:nvPr/>
        </p:nvPicPr>
        <p:blipFill>
          <a:blip r:embed="rId4"/>
          <a:stretch>
            <a:fillRect/>
          </a:stretch>
        </p:blipFill>
        <p:spPr>
          <a:xfrm>
            <a:off x="8162925" y="128587"/>
            <a:ext cx="4029075" cy="5625570"/>
          </a:xfrm>
          <a:prstGeom prst="rect">
            <a:avLst/>
          </a:prstGeom>
        </p:spPr>
      </p:pic>
      <p:sp>
        <p:nvSpPr>
          <p:cNvPr id="12" name="TextBox 11">
            <a:extLst>
              <a:ext uri="{FF2B5EF4-FFF2-40B4-BE49-F238E27FC236}">
                <a16:creationId xmlns:a16="http://schemas.microsoft.com/office/drawing/2014/main" id="{35E3DD6C-DCCC-41FF-9042-F9D5E576759E}"/>
              </a:ext>
            </a:extLst>
          </p:cNvPr>
          <p:cNvSpPr txBox="1"/>
          <p:nvPr/>
        </p:nvSpPr>
        <p:spPr>
          <a:xfrm>
            <a:off x="9821840" y="5591859"/>
            <a:ext cx="1120820" cy="646331"/>
          </a:xfrm>
          <a:prstGeom prst="rect">
            <a:avLst/>
          </a:prstGeom>
          <a:noFill/>
        </p:spPr>
        <p:txBody>
          <a:bodyPr wrap="none" rtlCol="0">
            <a:spAutoFit/>
          </a:bodyPr>
          <a:lstStyle/>
          <a:p>
            <a:r>
              <a:rPr lang="en-US" sz="3600" b="1" dirty="0">
                <a:solidFill>
                  <a:srgbClr val="0070C0"/>
                </a:solidFill>
              </a:rPr>
              <a:t>2014</a:t>
            </a:r>
            <a:endParaRPr lang="en-IN" sz="3600" b="1" dirty="0">
              <a:solidFill>
                <a:srgbClr val="0070C0"/>
              </a:solidFill>
            </a:endParaRPr>
          </a:p>
        </p:txBody>
      </p:sp>
    </p:spTree>
    <p:extLst>
      <p:ext uri="{BB962C8B-B14F-4D97-AF65-F5344CB8AC3E}">
        <p14:creationId xmlns:p14="http://schemas.microsoft.com/office/powerpoint/2010/main" val="387258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B71DBA-4A84-47B6-B1DF-225A79564D7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AB16389-5F68-43D9-8B8B-F74739056FD1}"/>
              </a:ext>
            </a:extLst>
          </p:cNvPr>
          <p:cNvPicPr>
            <a:picLocks noChangeAspect="1"/>
          </p:cNvPicPr>
          <p:nvPr/>
        </p:nvPicPr>
        <p:blipFill>
          <a:blip r:embed="rId2"/>
          <a:stretch>
            <a:fillRect/>
          </a:stretch>
        </p:blipFill>
        <p:spPr>
          <a:xfrm>
            <a:off x="0" y="103554"/>
            <a:ext cx="3484410" cy="4798340"/>
          </a:xfrm>
          <a:prstGeom prst="rect">
            <a:avLst/>
          </a:prstGeom>
        </p:spPr>
      </p:pic>
      <p:sp>
        <p:nvSpPr>
          <p:cNvPr id="6" name="TextBox 5">
            <a:extLst>
              <a:ext uri="{FF2B5EF4-FFF2-40B4-BE49-F238E27FC236}">
                <a16:creationId xmlns:a16="http://schemas.microsoft.com/office/drawing/2014/main" id="{180E329E-0B51-478E-A061-56AEEC660043}"/>
              </a:ext>
            </a:extLst>
          </p:cNvPr>
          <p:cNvSpPr txBox="1"/>
          <p:nvPr/>
        </p:nvSpPr>
        <p:spPr>
          <a:xfrm>
            <a:off x="3397709" y="3658377"/>
            <a:ext cx="1120820" cy="646331"/>
          </a:xfrm>
          <a:prstGeom prst="rect">
            <a:avLst/>
          </a:prstGeom>
          <a:noFill/>
        </p:spPr>
        <p:txBody>
          <a:bodyPr wrap="none" rtlCol="0">
            <a:spAutoFit/>
          </a:bodyPr>
          <a:lstStyle/>
          <a:p>
            <a:r>
              <a:rPr lang="en-US" sz="3600" b="1" dirty="0">
                <a:solidFill>
                  <a:srgbClr val="0070C0"/>
                </a:solidFill>
              </a:rPr>
              <a:t>2016</a:t>
            </a:r>
            <a:endParaRPr lang="en-IN" sz="3600" b="1" dirty="0">
              <a:solidFill>
                <a:srgbClr val="0070C0"/>
              </a:solidFill>
            </a:endParaRPr>
          </a:p>
        </p:txBody>
      </p:sp>
      <p:pic>
        <p:nvPicPr>
          <p:cNvPr id="8" name="Picture 7">
            <a:extLst>
              <a:ext uri="{FF2B5EF4-FFF2-40B4-BE49-F238E27FC236}">
                <a16:creationId xmlns:a16="http://schemas.microsoft.com/office/drawing/2014/main" id="{1908BE91-142B-4957-B521-CEC35A3C42B8}"/>
              </a:ext>
            </a:extLst>
          </p:cNvPr>
          <p:cNvPicPr>
            <a:picLocks noChangeAspect="1"/>
          </p:cNvPicPr>
          <p:nvPr/>
        </p:nvPicPr>
        <p:blipFill>
          <a:blip r:embed="rId3"/>
          <a:stretch>
            <a:fillRect/>
          </a:stretch>
        </p:blipFill>
        <p:spPr>
          <a:xfrm>
            <a:off x="8383507" y="96367"/>
            <a:ext cx="3397368" cy="4798339"/>
          </a:xfrm>
          <a:prstGeom prst="rect">
            <a:avLst/>
          </a:prstGeom>
        </p:spPr>
      </p:pic>
      <p:sp>
        <p:nvSpPr>
          <p:cNvPr id="9" name="TextBox 8">
            <a:extLst>
              <a:ext uri="{FF2B5EF4-FFF2-40B4-BE49-F238E27FC236}">
                <a16:creationId xmlns:a16="http://schemas.microsoft.com/office/drawing/2014/main" id="{EA4DD51D-5E72-48B7-9342-156AFF044926}"/>
              </a:ext>
            </a:extLst>
          </p:cNvPr>
          <p:cNvSpPr txBox="1"/>
          <p:nvPr/>
        </p:nvSpPr>
        <p:spPr>
          <a:xfrm>
            <a:off x="7307242" y="3674418"/>
            <a:ext cx="1120820" cy="646331"/>
          </a:xfrm>
          <a:prstGeom prst="rect">
            <a:avLst/>
          </a:prstGeom>
          <a:noFill/>
        </p:spPr>
        <p:txBody>
          <a:bodyPr wrap="none" rtlCol="0">
            <a:spAutoFit/>
          </a:bodyPr>
          <a:lstStyle/>
          <a:p>
            <a:r>
              <a:rPr lang="en-US" sz="3600" b="1" dirty="0">
                <a:solidFill>
                  <a:srgbClr val="0070C0"/>
                </a:solidFill>
              </a:rPr>
              <a:t>2019</a:t>
            </a:r>
            <a:endParaRPr lang="en-IN" sz="3600" b="1" dirty="0">
              <a:solidFill>
                <a:srgbClr val="0070C0"/>
              </a:solidFill>
            </a:endParaRPr>
          </a:p>
        </p:txBody>
      </p:sp>
      <p:sp>
        <p:nvSpPr>
          <p:cNvPr id="11" name="TextBox 10">
            <a:extLst>
              <a:ext uri="{FF2B5EF4-FFF2-40B4-BE49-F238E27FC236}">
                <a16:creationId xmlns:a16="http://schemas.microsoft.com/office/drawing/2014/main" id="{0DD9BABC-FB95-4A67-8ED1-C4DEB4358840}"/>
              </a:ext>
            </a:extLst>
          </p:cNvPr>
          <p:cNvSpPr txBox="1"/>
          <p:nvPr/>
        </p:nvSpPr>
        <p:spPr>
          <a:xfrm>
            <a:off x="3979885" y="1896295"/>
            <a:ext cx="3990975" cy="1754326"/>
          </a:xfrm>
          <a:prstGeom prst="rect">
            <a:avLst/>
          </a:prstGeom>
          <a:noFill/>
        </p:spPr>
        <p:txBody>
          <a:bodyPr wrap="square">
            <a:spAutoFit/>
          </a:bodyPr>
          <a:lstStyle/>
          <a:p>
            <a:r>
              <a:rPr lang="en-IN" b="1" i="0" dirty="0">
                <a:solidFill>
                  <a:srgbClr val="C00000"/>
                </a:solidFill>
                <a:effectLst/>
                <a:latin typeface="helvetica neue"/>
              </a:rPr>
              <a:t>Geoffrey Hinton</a:t>
            </a:r>
          </a:p>
          <a:p>
            <a:endParaRPr lang="en-IN" dirty="0">
              <a:solidFill>
                <a:srgbClr val="000000"/>
              </a:solidFill>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long known as the </a:t>
            </a:r>
            <a:r>
              <a:rPr lang="en-US" b="1" i="0" dirty="0">
                <a:solidFill>
                  <a:srgbClr val="C00000"/>
                </a:solidFill>
                <a:effectLst/>
                <a:latin typeface="helvetica neue"/>
              </a:rPr>
              <a:t>"Godfather of Deep Learning“</a:t>
            </a:r>
          </a:p>
          <a:p>
            <a:pPr marL="285750" indent="-285750">
              <a:buFont typeface="Arial" panose="020B0604020202020204" pitchFamily="34" charset="0"/>
              <a:buChar char="•"/>
            </a:pPr>
            <a:endParaRPr lang="en-US" dirty="0">
              <a:solidFill>
                <a:srgbClr val="000000"/>
              </a:solidFill>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was a Google researcher </a:t>
            </a:r>
            <a:endParaRPr lang="en-IN" dirty="0"/>
          </a:p>
        </p:txBody>
      </p:sp>
      <p:sp>
        <p:nvSpPr>
          <p:cNvPr id="12" name="TextBox 11">
            <a:extLst>
              <a:ext uri="{FF2B5EF4-FFF2-40B4-BE49-F238E27FC236}">
                <a16:creationId xmlns:a16="http://schemas.microsoft.com/office/drawing/2014/main" id="{0A21E9E6-6B21-4539-885E-C703CB450A59}"/>
              </a:ext>
            </a:extLst>
          </p:cNvPr>
          <p:cNvSpPr txBox="1"/>
          <p:nvPr/>
        </p:nvSpPr>
        <p:spPr>
          <a:xfrm>
            <a:off x="8308879" y="6392301"/>
            <a:ext cx="3942233" cy="369332"/>
          </a:xfrm>
          <a:prstGeom prst="rect">
            <a:avLst/>
          </a:prstGeom>
          <a:noFill/>
        </p:spPr>
        <p:txBody>
          <a:bodyPr wrap="none" rtlCol="0">
            <a:spAutoFit/>
          </a:bodyPr>
          <a:lstStyle/>
          <a:p>
            <a:r>
              <a:rPr lang="en-US" dirty="0">
                <a:solidFill>
                  <a:schemeClr val="bg1"/>
                </a:solidFill>
              </a:rPr>
              <a:t>Courtesy: machinelearningknowledge.ai</a:t>
            </a:r>
            <a:endParaRPr lang="en-IN" dirty="0">
              <a:solidFill>
                <a:schemeClr val="bg1"/>
              </a:solidFill>
            </a:endParaRPr>
          </a:p>
        </p:txBody>
      </p:sp>
      <p:pic>
        <p:nvPicPr>
          <p:cNvPr id="2050" name="Picture 2">
            <a:extLst>
              <a:ext uri="{FF2B5EF4-FFF2-40B4-BE49-F238E27FC236}">
                <a16:creationId xmlns:a16="http://schemas.microsoft.com/office/drawing/2014/main" id="{1E98A9DB-BADE-3E96-42A6-A8393F9D6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9" y="4801821"/>
            <a:ext cx="100012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8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A10129-8449-6AA5-514E-14276701D757}"/>
              </a:ext>
            </a:extLst>
          </p:cNvPr>
          <p:cNvSpPr txBox="1"/>
          <p:nvPr/>
        </p:nvSpPr>
        <p:spPr>
          <a:xfrm>
            <a:off x="418007" y="5767329"/>
            <a:ext cx="11516360" cy="646331"/>
          </a:xfrm>
          <a:prstGeom prst="rect">
            <a:avLst/>
          </a:prstGeom>
          <a:noFill/>
        </p:spPr>
        <p:txBody>
          <a:bodyPr wrap="square">
            <a:spAutoFit/>
          </a:bodyPr>
          <a:lstStyle/>
          <a:p>
            <a:pPr algn="l"/>
            <a:r>
              <a:rPr lang="en-US" b="0" i="0" dirty="0">
                <a:solidFill>
                  <a:srgbClr val="000000"/>
                </a:solidFill>
                <a:effectLst/>
                <a:latin typeface="Montserrat" panose="00000500000000000000" pitchFamily="2" charset="0"/>
              </a:rPr>
              <a:t>ChatGPT is based on GPT-4, a massive language model with 175 billion parameters, trained on </a:t>
            </a:r>
            <a:r>
              <a:rPr lang="en-US" dirty="0">
                <a:solidFill>
                  <a:srgbClr val="000000"/>
                </a:solidFill>
                <a:latin typeface="Montserrat" panose="00000500000000000000" pitchFamily="2" charset="0"/>
              </a:rPr>
              <a:t>Large Corpus of </a:t>
            </a:r>
            <a:r>
              <a:rPr lang="en-US" dirty="0" err="1">
                <a:solidFill>
                  <a:srgbClr val="000000"/>
                </a:solidFill>
                <a:latin typeface="Montserrat" panose="00000500000000000000" pitchFamily="2" charset="0"/>
              </a:rPr>
              <a:t>webtexts</a:t>
            </a:r>
            <a:r>
              <a:rPr lang="en-US" dirty="0">
                <a:solidFill>
                  <a:srgbClr val="000000"/>
                </a:solidFill>
                <a:latin typeface="Montserrat" panose="00000500000000000000" pitchFamily="2" charset="0"/>
              </a:rPr>
              <a:t>, books , news Articles, social media posts</a:t>
            </a:r>
            <a:endParaRPr lang="en-US" b="0" i="0" dirty="0">
              <a:solidFill>
                <a:srgbClr val="000000"/>
              </a:solidFill>
              <a:effectLst/>
              <a:latin typeface="arial" panose="020B0604020202020204" pitchFamily="34" charset="0"/>
            </a:endParaRPr>
          </a:p>
        </p:txBody>
      </p:sp>
      <p:graphicFrame>
        <p:nvGraphicFramePr>
          <p:cNvPr id="10" name="Diagram 9">
            <a:extLst>
              <a:ext uri="{FF2B5EF4-FFF2-40B4-BE49-F238E27FC236}">
                <a16:creationId xmlns:a16="http://schemas.microsoft.com/office/drawing/2014/main" id="{6CA8A7F0-C363-CD7B-4DBF-C96450DA4DB4}"/>
              </a:ext>
            </a:extLst>
          </p:cNvPr>
          <p:cNvGraphicFramePr/>
          <p:nvPr/>
        </p:nvGraphicFramePr>
        <p:xfrm>
          <a:off x="0" y="34866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0CD6E450-2F31-7D1E-A0EC-6D3A10A32FAA}"/>
              </a:ext>
            </a:extLst>
          </p:cNvPr>
          <p:cNvSpPr/>
          <p:nvPr/>
        </p:nvSpPr>
        <p:spPr>
          <a:xfrm>
            <a:off x="7134627" y="1402695"/>
            <a:ext cx="4100033" cy="1754326"/>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Generative AI</a:t>
            </a:r>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2" name="Rectangle 11">
            <a:extLst>
              <a:ext uri="{FF2B5EF4-FFF2-40B4-BE49-F238E27FC236}">
                <a16:creationId xmlns:a16="http://schemas.microsoft.com/office/drawing/2014/main" id="{6130C22E-B894-BB37-74FA-DCE11BF57302}"/>
              </a:ext>
            </a:extLst>
          </p:cNvPr>
          <p:cNvSpPr/>
          <p:nvPr/>
        </p:nvSpPr>
        <p:spPr>
          <a:xfrm>
            <a:off x="6618308" y="3916422"/>
            <a:ext cx="5162567" cy="1538883"/>
          </a:xfrm>
          <a:prstGeom prst="rect">
            <a:avLst/>
          </a:prstGeom>
          <a:noFill/>
        </p:spPr>
        <p:txBody>
          <a:bodyPr wrap="none" lIns="91440" tIns="45720" rIns="91440" bIns="45720">
            <a:spAutoFit/>
          </a:bodyPr>
          <a:lstStyle/>
          <a:p>
            <a:pPr algn="ctr"/>
            <a:r>
              <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Large Language Models</a:t>
            </a:r>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6412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C37D6F-AE38-55B5-93A7-2393709059AC}"/>
              </a:ext>
            </a:extLst>
          </p:cNvPr>
          <p:cNvSpPr txBox="1"/>
          <p:nvPr/>
        </p:nvSpPr>
        <p:spPr>
          <a:xfrm>
            <a:off x="-4762" y="4836502"/>
            <a:ext cx="4779962" cy="923330"/>
          </a:xfrm>
          <a:prstGeom prst="rect">
            <a:avLst/>
          </a:prstGeom>
          <a:noFill/>
        </p:spPr>
        <p:txBody>
          <a:bodyPr wrap="square">
            <a:spAutoFit/>
          </a:bodyPr>
          <a:lstStyle/>
          <a:p>
            <a:r>
              <a:rPr lang="en-US" b="1" i="0" dirty="0">
                <a:effectLst/>
                <a:latin typeface="Soehne"/>
              </a:rPr>
              <a:t>Output from DALLIE : OPEN AI </a:t>
            </a:r>
          </a:p>
          <a:p>
            <a:r>
              <a:rPr lang="en-US" b="1" i="0" dirty="0">
                <a:effectLst/>
                <a:latin typeface="Soehne"/>
              </a:rPr>
              <a:t>An astronaut riding a horse in photorealistic style</a:t>
            </a:r>
            <a:r>
              <a:rPr lang="en-US" b="0" i="0" dirty="0">
                <a:solidFill>
                  <a:srgbClr val="A8A8A8"/>
                </a:solidFill>
                <a:effectLst/>
                <a:latin typeface="Soehne"/>
              </a:rPr>
              <a:t>.</a:t>
            </a:r>
            <a:endParaRPr lang="en-IN" dirty="0"/>
          </a:p>
        </p:txBody>
      </p:sp>
      <p:pic>
        <p:nvPicPr>
          <p:cNvPr id="1028" name="Picture 4" descr="DALL·E 2 generation for “An astronaut riding a horse in outer space in a photorealistic style”">
            <a:extLst>
              <a:ext uri="{FF2B5EF4-FFF2-40B4-BE49-F238E27FC236}">
                <a16:creationId xmlns:a16="http://schemas.microsoft.com/office/drawing/2014/main" id="{92182762-4F95-C1D0-3269-39903972C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36" y="740752"/>
            <a:ext cx="4095750" cy="4095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D61C06-BA35-9DB0-6511-B292B8E3AACF}"/>
              </a:ext>
            </a:extLst>
          </p:cNvPr>
          <p:cNvSpPr txBox="1"/>
          <p:nvPr/>
        </p:nvSpPr>
        <p:spPr>
          <a:xfrm>
            <a:off x="-4762" y="5655583"/>
            <a:ext cx="6202362" cy="646331"/>
          </a:xfrm>
          <a:prstGeom prst="rect">
            <a:avLst/>
          </a:prstGeom>
          <a:noFill/>
        </p:spPr>
        <p:txBody>
          <a:bodyPr wrap="square">
            <a:spAutoFit/>
          </a:bodyPr>
          <a:lstStyle/>
          <a:p>
            <a:r>
              <a:rPr lang="en-US" dirty="0"/>
              <a:t>DALL·E 2 can create original, realistic images and art from a text description. It can combine concepts, attribute</a:t>
            </a:r>
            <a:endParaRPr lang="en-IN" dirty="0"/>
          </a:p>
        </p:txBody>
      </p:sp>
      <p:pic>
        <p:nvPicPr>
          <p:cNvPr id="8" name="Picture 6">
            <a:extLst>
              <a:ext uri="{FF2B5EF4-FFF2-40B4-BE49-F238E27FC236}">
                <a16:creationId xmlns:a16="http://schemas.microsoft.com/office/drawing/2014/main" id="{F63F20F3-1217-047E-85BF-AB9A047DD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 r="-2" b="-2"/>
          <a:stretch/>
        </p:blipFill>
        <p:spPr bwMode="auto">
          <a:xfrm flipH="1">
            <a:off x="4686300" y="740752"/>
            <a:ext cx="2378296" cy="2321463"/>
          </a:xfrm>
          <a:custGeom>
            <a:avLst/>
            <a:gdLst/>
            <a:ahLst/>
            <a:cxnLst/>
            <a:rect l="l" t="t" r="r" b="b"/>
            <a:pathLst>
              <a:path w="4000500" h="3413410">
                <a:moveTo>
                  <a:pt x="0" y="0"/>
                </a:moveTo>
                <a:lnTo>
                  <a:pt x="4000500" y="0"/>
                </a:lnTo>
                <a:lnTo>
                  <a:pt x="4000500" y="3330603"/>
                </a:lnTo>
                <a:lnTo>
                  <a:pt x="416174" y="3413410"/>
                </a:lnTo>
                <a:lnTo>
                  <a:pt x="0" y="3408169"/>
                </a:lnTo>
                <a:close/>
              </a:path>
            </a:pathLst>
          </a:cu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8A8D17F-06D2-EFCE-EEB4-1563284575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 r="1338" b="-2"/>
          <a:stretch/>
        </p:blipFill>
        <p:spPr bwMode="auto">
          <a:xfrm flipH="1">
            <a:off x="7234517" y="740752"/>
            <a:ext cx="2265054" cy="2321463"/>
          </a:xfrm>
          <a:custGeom>
            <a:avLst/>
            <a:gdLst/>
            <a:ahLst/>
            <a:cxnLst/>
            <a:rect l="l" t="t" r="r" b="b"/>
            <a:pathLst>
              <a:path w="3809998" h="3361533">
                <a:moveTo>
                  <a:pt x="0" y="0"/>
                </a:moveTo>
                <a:lnTo>
                  <a:pt x="3809998" y="0"/>
                </a:lnTo>
                <a:lnTo>
                  <a:pt x="3809998" y="3353206"/>
                </a:lnTo>
                <a:lnTo>
                  <a:pt x="1781628" y="3181423"/>
                </a:lnTo>
                <a:lnTo>
                  <a:pt x="0" y="3361533"/>
                </a:lnTo>
                <a:close/>
              </a:path>
            </a:pathLst>
          </a:cu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D8668AF-0DAB-DCB0-21D1-CD64C4E133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97"/>
          <a:stretch/>
        </p:blipFill>
        <p:spPr bwMode="auto">
          <a:xfrm flipH="1">
            <a:off x="9669492" y="740752"/>
            <a:ext cx="2378296" cy="2382998"/>
          </a:xfrm>
          <a:custGeom>
            <a:avLst/>
            <a:gdLst/>
            <a:ahLst/>
            <a:cxnLst/>
            <a:rect l="l" t="t" r="r" b="b"/>
            <a:pathLst>
              <a:path w="4000500" h="3403026">
                <a:moveTo>
                  <a:pt x="0" y="0"/>
                </a:moveTo>
                <a:lnTo>
                  <a:pt x="4000500" y="0"/>
                </a:lnTo>
                <a:lnTo>
                  <a:pt x="4000500" y="3403026"/>
                </a:lnTo>
                <a:lnTo>
                  <a:pt x="9072" y="3370108"/>
                </a:lnTo>
                <a:lnTo>
                  <a:pt x="0" y="3369340"/>
                </a:lnTo>
                <a:close/>
              </a:path>
            </a:pathLst>
          </a:cu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521DB3-6F5B-E5D3-00D2-1097C54DE67A}"/>
              </a:ext>
            </a:extLst>
          </p:cNvPr>
          <p:cNvSpPr txBox="1"/>
          <p:nvPr/>
        </p:nvSpPr>
        <p:spPr>
          <a:xfrm>
            <a:off x="6894850" y="230728"/>
            <a:ext cx="6123842" cy="646331"/>
          </a:xfrm>
          <a:prstGeom prst="rect">
            <a:avLst/>
          </a:prstGeom>
          <a:noFill/>
        </p:spPr>
        <p:txBody>
          <a:bodyPr wrap="square">
            <a:spAutoFit/>
          </a:bodyPr>
          <a:lstStyle/>
          <a:p>
            <a:r>
              <a:rPr lang="en-US" sz="1800" dirty="0">
                <a:solidFill>
                  <a:schemeClr val="tx1">
                    <a:alpha val="80000"/>
                  </a:schemeClr>
                </a:solidFill>
                <a:latin typeface="+mn-lt"/>
                <a:hlinkClick r:id="rId6"/>
              </a:rPr>
              <a:t>https://thispersondoesnotexist.com/</a:t>
            </a:r>
            <a:endParaRPr lang="en-US" sz="1800" dirty="0">
              <a:solidFill>
                <a:schemeClr val="tx1">
                  <a:alpha val="80000"/>
                </a:schemeClr>
              </a:solidFill>
              <a:latin typeface="+mn-lt"/>
            </a:endParaRPr>
          </a:p>
          <a:p>
            <a:endParaRPr lang="en-US" sz="1800" dirty="0">
              <a:solidFill>
                <a:schemeClr val="tx1">
                  <a:alpha val="80000"/>
                </a:schemeClr>
              </a:solidFill>
              <a:latin typeface="+mn-lt"/>
            </a:endParaRPr>
          </a:p>
        </p:txBody>
      </p:sp>
      <p:sp>
        <p:nvSpPr>
          <p:cNvPr id="13" name="TextBox 12">
            <a:extLst>
              <a:ext uri="{FF2B5EF4-FFF2-40B4-BE49-F238E27FC236}">
                <a16:creationId xmlns:a16="http://schemas.microsoft.com/office/drawing/2014/main" id="{16F6B20C-0ADB-BE8A-74BE-C5AE06A336C0}"/>
              </a:ext>
            </a:extLst>
          </p:cNvPr>
          <p:cNvSpPr txBox="1"/>
          <p:nvPr/>
        </p:nvSpPr>
        <p:spPr>
          <a:xfrm>
            <a:off x="5095119" y="224098"/>
            <a:ext cx="1434239" cy="461665"/>
          </a:xfrm>
          <a:prstGeom prst="rect">
            <a:avLst/>
          </a:prstGeom>
          <a:noFill/>
        </p:spPr>
        <p:txBody>
          <a:bodyPr wrap="none" rtlCol="0">
            <a:spAutoFit/>
          </a:bodyPr>
          <a:lstStyle/>
          <a:p>
            <a:r>
              <a:rPr lang="en-IN" sz="2400" b="1" dirty="0" err="1"/>
              <a:t>DeepFake</a:t>
            </a:r>
            <a:endParaRPr lang="en-IN" sz="2400" b="1" dirty="0"/>
          </a:p>
        </p:txBody>
      </p:sp>
      <p:sp>
        <p:nvSpPr>
          <p:cNvPr id="2" name="TextBox 1">
            <a:extLst>
              <a:ext uri="{FF2B5EF4-FFF2-40B4-BE49-F238E27FC236}">
                <a16:creationId xmlns:a16="http://schemas.microsoft.com/office/drawing/2014/main" id="{F4CFCA5F-A81B-C1EA-6180-03692CC5A791}"/>
              </a:ext>
            </a:extLst>
          </p:cNvPr>
          <p:cNvSpPr txBox="1"/>
          <p:nvPr/>
        </p:nvSpPr>
        <p:spPr>
          <a:xfrm>
            <a:off x="254445" y="38370"/>
            <a:ext cx="2505238" cy="584775"/>
          </a:xfrm>
          <a:prstGeom prst="rect">
            <a:avLst/>
          </a:prstGeom>
          <a:noFill/>
        </p:spPr>
        <p:txBody>
          <a:bodyPr wrap="none" rtlCol="0">
            <a:spAutoFit/>
          </a:bodyPr>
          <a:lstStyle/>
          <a:p>
            <a:r>
              <a:rPr lang="en-IN" sz="3200" b="1" dirty="0">
                <a:solidFill>
                  <a:srgbClr val="C00000"/>
                </a:solidFill>
              </a:rPr>
              <a:t>Generative AI</a:t>
            </a:r>
          </a:p>
        </p:txBody>
      </p:sp>
      <p:pic>
        <p:nvPicPr>
          <p:cNvPr id="3" name="Picture 4" descr="How to Use Bard AI? A Step-By-Step Guide">
            <a:extLst>
              <a:ext uri="{FF2B5EF4-FFF2-40B4-BE49-F238E27FC236}">
                <a16:creationId xmlns:a16="http://schemas.microsoft.com/office/drawing/2014/main" id="{E7607C62-DCE0-BB21-5A87-08AD3EC277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813" y="3429000"/>
            <a:ext cx="3986187" cy="223226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The origin and evolution of Chat GPT: The natural language model that is  changing the game">
            <a:extLst>
              <a:ext uri="{FF2B5EF4-FFF2-40B4-BE49-F238E27FC236}">
                <a16:creationId xmlns:a16="http://schemas.microsoft.com/office/drawing/2014/main" id="{C25B21B9-E38D-3D3B-21B9-2EA200A66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6300" y="3490064"/>
            <a:ext cx="3372183" cy="204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45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6933-DA6F-A50E-ED96-489FBFF4FE4C}"/>
              </a:ext>
            </a:extLst>
          </p:cNvPr>
          <p:cNvSpPr>
            <a:spLocks noGrp="1"/>
          </p:cNvSpPr>
          <p:nvPr>
            <p:ph type="title"/>
          </p:nvPr>
        </p:nvSpPr>
        <p:spPr/>
        <p:txBody>
          <a:bodyPr/>
          <a:lstStyle/>
          <a:p>
            <a:r>
              <a:rPr lang="en-IN" dirty="0"/>
              <a:t>Google’s</a:t>
            </a:r>
          </a:p>
        </p:txBody>
      </p:sp>
      <p:sp>
        <p:nvSpPr>
          <p:cNvPr id="3" name="Text Placeholder 2">
            <a:extLst>
              <a:ext uri="{FF2B5EF4-FFF2-40B4-BE49-F238E27FC236}">
                <a16:creationId xmlns:a16="http://schemas.microsoft.com/office/drawing/2014/main" id="{F407C8E3-CF73-94CD-E1A4-8CEC7042A1B3}"/>
              </a:ext>
            </a:extLst>
          </p:cNvPr>
          <p:cNvSpPr>
            <a:spLocks noGrp="1"/>
          </p:cNvSpPr>
          <p:nvPr>
            <p:ph type="body" sz="quarter" idx="41"/>
          </p:nvPr>
        </p:nvSpPr>
        <p:spPr/>
        <p:txBody>
          <a:bodyPr>
            <a:normAutofit lnSpcReduction="10000"/>
          </a:bodyPr>
          <a:lstStyle/>
          <a:p>
            <a:endParaRPr lang="en-IN"/>
          </a:p>
        </p:txBody>
      </p:sp>
      <p:pic>
        <p:nvPicPr>
          <p:cNvPr id="6146" name="Picture 2" descr="Google Gemini AI: Everything We Know So Far">
            <a:extLst>
              <a:ext uri="{FF2B5EF4-FFF2-40B4-BE49-F238E27FC236}">
                <a16:creationId xmlns:a16="http://schemas.microsoft.com/office/drawing/2014/main" id="{83533B8A-D239-B87E-6CFA-FEBBF33B8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55150"/>
            <a:ext cx="5924347" cy="33176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BF585E7-7F15-D45B-5C2B-713165F8166B}"/>
              </a:ext>
            </a:extLst>
          </p:cNvPr>
          <p:cNvPicPr>
            <a:picLocks noChangeAspect="1"/>
          </p:cNvPicPr>
          <p:nvPr/>
        </p:nvPicPr>
        <p:blipFill>
          <a:blip r:embed="rId3"/>
          <a:stretch>
            <a:fillRect/>
          </a:stretch>
        </p:blipFill>
        <p:spPr>
          <a:xfrm>
            <a:off x="508000" y="1522893"/>
            <a:ext cx="5118167" cy="4062236"/>
          </a:xfrm>
          <a:prstGeom prst="rect">
            <a:avLst/>
          </a:prstGeom>
        </p:spPr>
      </p:pic>
      <p:sp>
        <p:nvSpPr>
          <p:cNvPr id="9" name="TextBox 8">
            <a:extLst>
              <a:ext uri="{FF2B5EF4-FFF2-40B4-BE49-F238E27FC236}">
                <a16:creationId xmlns:a16="http://schemas.microsoft.com/office/drawing/2014/main" id="{F1642F77-7FBA-5F49-8ED1-9CF29895EEAE}"/>
              </a:ext>
            </a:extLst>
          </p:cNvPr>
          <p:cNvSpPr txBox="1"/>
          <p:nvPr/>
        </p:nvSpPr>
        <p:spPr>
          <a:xfrm>
            <a:off x="7932420" y="5382585"/>
            <a:ext cx="6111240" cy="369332"/>
          </a:xfrm>
          <a:prstGeom prst="rect">
            <a:avLst/>
          </a:prstGeom>
          <a:noFill/>
        </p:spPr>
        <p:txBody>
          <a:bodyPr wrap="square">
            <a:spAutoFit/>
          </a:bodyPr>
          <a:lstStyle/>
          <a:p>
            <a:r>
              <a:rPr lang="en-IN" b="0" i="0" dirty="0">
                <a:effectLst/>
                <a:latin typeface="-apple-system"/>
              </a:rPr>
              <a:t>lightweight version of LaMDA </a:t>
            </a:r>
            <a:endParaRPr lang="en-IN" dirty="0"/>
          </a:p>
        </p:txBody>
      </p:sp>
      <p:sp>
        <p:nvSpPr>
          <p:cNvPr id="11" name="TextBox 10">
            <a:extLst>
              <a:ext uri="{FF2B5EF4-FFF2-40B4-BE49-F238E27FC236}">
                <a16:creationId xmlns:a16="http://schemas.microsoft.com/office/drawing/2014/main" id="{3D1E92D7-1837-ACBF-46F0-77048C4B2446}"/>
              </a:ext>
            </a:extLst>
          </p:cNvPr>
          <p:cNvSpPr txBox="1"/>
          <p:nvPr/>
        </p:nvSpPr>
        <p:spPr>
          <a:xfrm>
            <a:off x="302260" y="5683262"/>
            <a:ext cx="7025640" cy="369332"/>
          </a:xfrm>
          <a:prstGeom prst="rect">
            <a:avLst/>
          </a:prstGeom>
          <a:noFill/>
        </p:spPr>
        <p:txBody>
          <a:bodyPr wrap="square">
            <a:spAutoFit/>
          </a:bodyPr>
          <a:lstStyle/>
          <a:p>
            <a:r>
              <a:rPr lang="fr-FR" b="0" i="0" dirty="0">
                <a:solidFill>
                  <a:srgbClr val="242424"/>
                </a:solidFill>
                <a:effectLst/>
                <a:latin typeface="source-serif-pro"/>
              </a:rPr>
              <a:t>Google </a:t>
            </a:r>
            <a:r>
              <a:rPr lang="fr-FR" b="0" i="0" dirty="0" err="1">
                <a:solidFill>
                  <a:srgbClr val="242424"/>
                </a:solidFill>
                <a:effectLst/>
                <a:latin typeface="source-serif-pro"/>
              </a:rPr>
              <a:t>LaMDA</a:t>
            </a:r>
            <a:r>
              <a:rPr lang="fr-FR" b="0" i="0" dirty="0">
                <a:solidFill>
                  <a:srgbClr val="242424"/>
                </a:solidFill>
                <a:effectLst/>
                <a:latin typeface="source-serif-pro"/>
              </a:rPr>
              <a:t> (</a:t>
            </a:r>
            <a:r>
              <a:rPr lang="fr-FR" b="0" i="0" dirty="0" err="1">
                <a:solidFill>
                  <a:srgbClr val="242424"/>
                </a:solidFill>
                <a:effectLst/>
                <a:latin typeface="source-serif-pro"/>
              </a:rPr>
              <a:t>Language</a:t>
            </a:r>
            <a:r>
              <a:rPr lang="fr-FR" b="0" i="0" dirty="0">
                <a:solidFill>
                  <a:srgbClr val="242424"/>
                </a:solidFill>
                <a:effectLst/>
                <a:latin typeface="source-serif-pro"/>
              </a:rPr>
              <a:t> Model for Dialogue Applications)</a:t>
            </a:r>
            <a:endParaRPr lang="en-IN" dirty="0"/>
          </a:p>
        </p:txBody>
      </p:sp>
      <p:sp>
        <p:nvSpPr>
          <p:cNvPr id="13" name="TextBox 12">
            <a:extLst>
              <a:ext uri="{FF2B5EF4-FFF2-40B4-BE49-F238E27FC236}">
                <a16:creationId xmlns:a16="http://schemas.microsoft.com/office/drawing/2014/main" id="{70A73D2B-B004-7904-8E26-0463FBA13529}"/>
              </a:ext>
            </a:extLst>
          </p:cNvPr>
          <p:cNvSpPr txBox="1"/>
          <p:nvPr/>
        </p:nvSpPr>
        <p:spPr>
          <a:xfrm>
            <a:off x="302260" y="5989662"/>
            <a:ext cx="11645900" cy="369332"/>
          </a:xfrm>
          <a:prstGeom prst="rect">
            <a:avLst/>
          </a:prstGeom>
          <a:noFill/>
        </p:spPr>
        <p:txBody>
          <a:bodyPr wrap="square">
            <a:spAutoFit/>
          </a:bodyPr>
          <a:lstStyle/>
          <a:p>
            <a:r>
              <a:rPr lang="en-US" b="0" i="0" dirty="0" err="1">
                <a:solidFill>
                  <a:srgbClr val="242424"/>
                </a:solidFill>
                <a:effectLst/>
                <a:latin typeface="source-serif-pro"/>
              </a:rPr>
              <a:t>PaLM</a:t>
            </a:r>
            <a:r>
              <a:rPr lang="en-US" b="0" i="0" dirty="0">
                <a:solidFill>
                  <a:srgbClr val="242424"/>
                </a:solidFill>
                <a:effectLst/>
                <a:latin typeface="source-serif-pro"/>
              </a:rPr>
              <a:t> is designed to be used for large-scale language generation tasks, such as machine translation or content generation.</a:t>
            </a:r>
            <a:endParaRPr lang="en-IN" dirty="0"/>
          </a:p>
        </p:txBody>
      </p:sp>
    </p:spTree>
    <p:extLst>
      <p:ext uri="{BB962C8B-B14F-4D97-AF65-F5344CB8AC3E}">
        <p14:creationId xmlns:p14="http://schemas.microsoft.com/office/powerpoint/2010/main" val="363317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181B-58EA-694A-FA1C-FD8F38F8AC76}"/>
              </a:ext>
            </a:extLst>
          </p:cNvPr>
          <p:cNvSpPr>
            <a:spLocks noGrp="1"/>
          </p:cNvSpPr>
          <p:nvPr>
            <p:ph type="title"/>
          </p:nvPr>
        </p:nvSpPr>
        <p:spPr>
          <a:xfrm>
            <a:off x="-3314700" y="4405"/>
            <a:ext cx="12192000" cy="775778"/>
          </a:xfrm>
        </p:spPr>
        <p:txBody>
          <a:bodyPr/>
          <a:lstStyle/>
          <a:p>
            <a:r>
              <a:rPr lang="en-IN" dirty="0"/>
              <a:t>Midjourney wonders</a:t>
            </a:r>
          </a:p>
        </p:txBody>
      </p:sp>
      <p:sp>
        <p:nvSpPr>
          <p:cNvPr id="3" name="Text Placeholder 2">
            <a:extLst>
              <a:ext uri="{FF2B5EF4-FFF2-40B4-BE49-F238E27FC236}">
                <a16:creationId xmlns:a16="http://schemas.microsoft.com/office/drawing/2014/main" id="{B022E346-49B9-8CC5-880A-2F6B7E5121F7}"/>
              </a:ext>
            </a:extLst>
          </p:cNvPr>
          <p:cNvSpPr>
            <a:spLocks noGrp="1"/>
          </p:cNvSpPr>
          <p:nvPr>
            <p:ph type="body" sz="quarter" idx="41"/>
          </p:nvPr>
        </p:nvSpPr>
        <p:spPr/>
        <p:txBody>
          <a:bodyPr>
            <a:normAutofit lnSpcReduction="10000"/>
          </a:bodyPr>
          <a:lstStyle/>
          <a:p>
            <a:endParaRPr lang="en-IN" dirty="0"/>
          </a:p>
        </p:txBody>
      </p:sp>
      <p:pic>
        <p:nvPicPr>
          <p:cNvPr id="4098" name="Picture 2" descr="Enchanted Castle, Midjourney">
            <a:extLst>
              <a:ext uri="{FF2B5EF4-FFF2-40B4-BE49-F238E27FC236}">
                <a16:creationId xmlns:a16="http://schemas.microsoft.com/office/drawing/2014/main" id="{AD23ED58-D934-1F49-D05D-6EC6D5452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92294"/>
            <a:ext cx="3794760" cy="3794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8C182-B5E2-5EE2-05FC-483903C04266}"/>
              </a:ext>
            </a:extLst>
          </p:cNvPr>
          <p:cNvSpPr txBox="1"/>
          <p:nvPr/>
        </p:nvSpPr>
        <p:spPr>
          <a:xfrm>
            <a:off x="6431280" y="4353090"/>
            <a:ext cx="6115050" cy="369332"/>
          </a:xfrm>
          <a:prstGeom prst="rect">
            <a:avLst/>
          </a:prstGeom>
          <a:noFill/>
        </p:spPr>
        <p:txBody>
          <a:bodyPr wrap="square">
            <a:spAutoFit/>
          </a:bodyPr>
          <a:lstStyle/>
          <a:p>
            <a:r>
              <a:rPr lang="en-US" b="0" i="0" dirty="0">
                <a:solidFill>
                  <a:srgbClr val="6B6B6B"/>
                </a:solidFill>
                <a:effectLst/>
                <a:latin typeface="sohne"/>
              </a:rPr>
              <a:t>A dreamy castle inside an enchanted forest</a:t>
            </a:r>
            <a:endParaRPr lang="en-IN" dirty="0"/>
          </a:p>
        </p:txBody>
      </p:sp>
      <p:sp>
        <p:nvSpPr>
          <p:cNvPr id="7" name="TextBox 6">
            <a:extLst>
              <a:ext uri="{FF2B5EF4-FFF2-40B4-BE49-F238E27FC236}">
                <a16:creationId xmlns:a16="http://schemas.microsoft.com/office/drawing/2014/main" id="{3712DDB2-48DF-2DD6-E835-817B656C18CB}"/>
              </a:ext>
            </a:extLst>
          </p:cNvPr>
          <p:cNvSpPr txBox="1"/>
          <p:nvPr/>
        </p:nvSpPr>
        <p:spPr>
          <a:xfrm>
            <a:off x="100012" y="5113955"/>
            <a:ext cx="10852468" cy="1200329"/>
          </a:xfrm>
          <a:prstGeom prst="rect">
            <a:avLst/>
          </a:prstGeom>
          <a:noFill/>
        </p:spPr>
        <p:txBody>
          <a:bodyPr wrap="square">
            <a:spAutoFit/>
          </a:bodyPr>
          <a:lstStyle/>
          <a:p>
            <a:r>
              <a:rPr lang="en-US" b="0" i="1" dirty="0">
                <a:solidFill>
                  <a:srgbClr val="242424"/>
                </a:solidFill>
                <a:effectLst/>
                <a:latin typeface="sohne"/>
              </a:rPr>
              <a:t>Prompt: A scene in the space where the crew of the spaceship, the Star Explorer, had been warned about the treacherous asteroid field but were determined to traverse it to reach their destination. As they flew through the field, they were suddenly ambushed by an alien armada of ships, intent on capturing the Star Explorer, surreal digital art, otherworldly, dreamlike, abstract, hyper-detailed, art deco</a:t>
            </a:r>
            <a:endParaRPr lang="en-IN" dirty="0"/>
          </a:p>
        </p:txBody>
      </p:sp>
      <p:pic>
        <p:nvPicPr>
          <p:cNvPr id="4100" name="Picture 4" descr="Star Explorer batting with alien spaceship in outer space, created with Midjourney V5">
            <a:extLst>
              <a:ext uri="{FF2B5EF4-FFF2-40B4-BE49-F238E27FC236}">
                <a16:creationId xmlns:a16="http://schemas.microsoft.com/office/drawing/2014/main" id="{BFB14B30-A5BD-B8DE-1C6E-7BF433472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 y="674370"/>
            <a:ext cx="4354830" cy="435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128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5BFA6-4E97-8D08-9795-29E3710F1CBB}"/>
              </a:ext>
            </a:extLst>
          </p:cNvPr>
          <p:cNvSpPr>
            <a:spLocks noGrp="1"/>
          </p:cNvSpPr>
          <p:nvPr>
            <p:ph type="title"/>
          </p:nvPr>
        </p:nvSpPr>
        <p:spPr>
          <a:xfrm>
            <a:off x="0" y="617492"/>
            <a:ext cx="12192000" cy="775778"/>
          </a:xfrm>
        </p:spPr>
        <p:txBody>
          <a:bodyPr>
            <a:normAutofit fontScale="90000"/>
          </a:bodyPr>
          <a:lstStyle/>
          <a:p>
            <a:r>
              <a:rPr lang="en-US" b="1" i="0" dirty="0">
                <a:effectLst/>
                <a:latin typeface="var(--theme-font-family)"/>
              </a:rPr>
              <a:t>Create a Fully Illustrated Story with ChatGPT and Midjourney</a:t>
            </a:r>
            <a:br>
              <a:rPr lang="en-US" b="1" i="0" dirty="0">
                <a:effectLst/>
                <a:latin typeface="var(--theme-font-family)"/>
              </a:rPr>
            </a:br>
            <a:endParaRPr lang="en-IN" dirty="0"/>
          </a:p>
        </p:txBody>
      </p:sp>
      <p:sp>
        <p:nvSpPr>
          <p:cNvPr id="6" name="TextBox 5">
            <a:extLst>
              <a:ext uri="{FF2B5EF4-FFF2-40B4-BE49-F238E27FC236}">
                <a16:creationId xmlns:a16="http://schemas.microsoft.com/office/drawing/2014/main" id="{2C1536CB-2362-7AF5-1EC4-DE374CB99D28}"/>
              </a:ext>
            </a:extLst>
          </p:cNvPr>
          <p:cNvSpPr txBox="1"/>
          <p:nvPr/>
        </p:nvSpPr>
        <p:spPr>
          <a:xfrm>
            <a:off x="371475" y="1627983"/>
            <a:ext cx="3994786" cy="5355312"/>
          </a:xfrm>
          <a:prstGeom prst="rect">
            <a:avLst/>
          </a:prstGeom>
          <a:noFill/>
        </p:spPr>
        <p:txBody>
          <a:bodyPr wrap="square">
            <a:spAutoFit/>
          </a:bodyPr>
          <a:lstStyle/>
          <a:p>
            <a:pPr algn="l"/>
            <a:r>
              <a:rPr lang="en-US" b="1" i="0" dirty="0">
                <a:effectLst/>
                <a:latin typeface="var(--theme-font-family)"/>
              </a:rPr>
              <a:t>Step 1 – Create a prompt for the story</a:t>
            </a:r>
          </a:p>
          <a:p>
            <a:pPr algn="l"/>
            <a:r>
              <a:rPr lang="en-US" b="0" i="0" dirty="0">
                <a:solidFill>
                  <a:srgbClr val="3A4F66"/>
                </a:solidFill>
                <a:effectLst/>
                <a:latin typeface="Source Code Pro" panose="020F0502020204030204" pitchFamily="49" charset="0"/>
              </a:rPr>
              <a:t>“Create a fantasy adventure story based on the following information: two main characters, main plot, and location in Amazon Jungle.”</a:t>
            </a:r>
            <a:endParaRPr lang="en-US" b="1" i="0" dirty="0">
              <a:effectLst/>
              <a:latin typeface="var(--theme-font-family)"/>
            </a:endParaRPr>
          </a:p>
          <a:p>
            <a:r>
              <a:rPr lang="en-US" b="1" i="0" dirty="0">
                <a:effectLst/>
                <a:latin typeface="var(--theme-font-family)"/>
              </a:rPr>
              <a:t>Step 2 – Run the prompt in ChatGPT</a:t>
            </a:r>
          </a:p>
          <a:p>
            <a:r>
              <a:rPr lang="en-US" b="1" i="0" dirty="0">
                <a:effectLst/>
                <a:latin typeface="var(--theme-font-family)"/>
              </a:rPr>
              <a:t>Step 3 – Create a prompt for the character background stories</a:t>
            </a:r>
          </a:p>
          <a:p>
            <a:r>
              <a:rPr lang="en-US" b="1" i="0" dirty="0">
                <a:effectLst/>
                <a:latin typeface="var(--theme-font-family)"/>
              </a:rPr>
              <a:t>Step 4 – Run a Python GPT-3 Script</a:t>
            </a:r>
          </a:p>
          <a:p>
            <a:r>
              <a:rPr lang="en-US" b="1" i="0" dirty="0">
                <a:effectLst/>
                <a:latin typeface="var(--theme-font-family)"/>
              </a:rPr>
              <a:t>Step 5 – Narrator Voice Over</a:t>
            </a:r>
          </a:p>
          <a:p>
            <a:r>
              <a:rPr lang="en-US" b="1" i="0" dirty="0">
                <a:effectLst/>
                <a:latin typeface="var(--theme-font-family)"/>
              </a:rPr>
              <a:t>Step 6 – Improve Narrator Voice</a:t>
            </a:r>
          </a:p>
          <a:p>
            <a:r>
              <a:rPr lang="en-US" b="1" i="0" dirty="0">
                <a:effectLst/>
                <a:latin typeface="var(--theme-font-family)"/>
              </a:rPr>
              <a:t>Step 7 – Create Images in Midjourney</a:t>
            </a:r>
          </a:p>
          <a:p>
            <a:r>
              <a:rPr lang="en-US" b="1" i="0" dirty="0">
                <a:effectLst/>
                <a:latin typeface="var(--theme-font-family)"/>
              </a:rPr>
              <a:t>Step 8 – Put It All Together</a:t>
            </a:r>
          </a:p>
          <a:p>
            <a:endParaRPr lang="en-US" b="1" i="0" dirty="0">
              <a:effectLst/>
              <a:latin typeface="var(--theme-font-family)"/>
            </a:endParaRPr>
          </a:p>
          <a:p>
            <a:endParaRPr lang="en-US" b="1" i="0" dirty="0">
              <a:effectLst/>
              <a:latin typeface="var(--theme-font-family)"/>
            </a:endParaRPr>
          </a:p>
          <a:p>
            <a:endParaRPr lang="en-US" b="1" i="0" dirty="0">
              <a:effectLst/>
              <a:latin typeface="var(--theme-font-family)"/>
            </a:endParaRPr>
          </a:p>
          <a:p>
            <a:pPr algn="l"/>
            <a:endParaRPr lang="en-US" b="1" i="0" dirty="0">
              <a:effectLst/>
              <a:latin typeface="var(--theme-font-family)"/>
            </a:endParaRPr>
          </a:p>
        </p:txBody>
      </p:sp>
      <p:pic>
        <p:nvPicPr>
          <p:cNvPr id="5122" name="Picture 2" descr="Image">
            <a:extLst>
              <a:ext uri="{FF2B5EF4-FFF2-40B4-BE49-F238E27FC236}">
                <a16:creationId xmlns:a16="http://schemas.microsoft.com/office/drawing/2014/main" id="{9489409D-E5D0-402B-9112-86C0CBA07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028" y="1965960"/>
            <a:ext cx="3358497" cy="22389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4490D2-5B8A-3B98-6288-203C2F00A250}"/>
              </a:ext>
            </a:extLst>
          </p:cNvPr>
          <p:cNvPicPr>
            <a:picLocks noChangeAspect="1"/>
          </p:cNvPicPr>
          <p:nvPr/>
        </p:nvPicPr>
        <p:blipFill>
          <a:blip r:embed="rId4"/>
          <a:stretch>
            <a:fillRect/>
          </a:stretch>
        </p:blipFill>
        <p:spPr>
          <a:xfrm>
            <a:off x="4467244" y="2066641"/>
            <a:ext cx="3358497" cy="2238998"/>
          </a:xfrm>
          <a:prstGeom prst="rect">
            <a:avLst/>
          </a:prstGeom>
        </p:spPr>
      </p:pic>
      <p:sp>
        <p:nvSpPr>
          <p:cNvPr id="9" name="TextBox 8">
            <a:extLst>
              <a:ext uri="{FF2B5EF4-FFF2-40B4-BE49-F238E27FC236}">
                <a16:creationId xmlns:a16="http://schemas.microsoft.com/office/drawing/2014/main" id="{04C90DB9-45B9-7F11-8B19-58003FA66066}"/>
              </a:ext>
            </a:extLst>
          </p:cNvPr>
          <p:cNvSpPr txBox="1"/>
          <p:nvPr/>
        </p:nvSpPr>
        <p:spPr>
          <a:xfrm>
            <a:off x="8183880" y="4483268"/>
            <a:ext cx="4405322" cy="1477328"/>
          </a:xfrm>
          <a:prstGeom prst="rect">
            <a:avLst/>
          </a:prstGeom>
          <a:noFill/>
        </p:spPr>
        <p:txBody>
          <a:bodyPr wrap="square">
            <a:spAutoFit/>
          </a:bodyPr>
          <a:lstStyle/>
          <a:p>
            <a:r>
              <a:rPr lang="en-US" b="0" i="1" dirty="0">
                <a:solidFill>
                  <a:srgbClr val="3A4F66"/>
                </a:solidFill>
                <a:effectLst/>
                <a:latin typeface="Source Code Pro" panose="020B0509030403020204" pitchFamily="49" charset="0"/>
              </a:rPr>
              <a:t>Eve Thompson, a 22 year old stunning beautiful afro </a:t>
            </a:r>
            <a:r>
              <a:rPr lang="en-US" b="0" i="1" dirty="0" err="1">
                <a:solidFill>
                  <a:srgbClr val="3A4F66"/>
                </a:solidFill>
                <a:effectLst/>
                <a:latin typeface="Source Code Pro" panose="020B0509030403020204" pitchFamily="49" charset="0"/>
              </a:rPr>
              <a:t>american</a:t>
            </a:r>
            <a:r>
              <a:rPr lang="en-US" b="0" i="1" dirty="0">
                <a:solidFill>
                  <a:srgbClr val="3A4F66"/>
                </a:solidFill>
                <a:effectLst/>
                <a:latin typeface="Source Code Pro" panose="020B0509030403020204" pitchFamily="49" charset="0"/>
              </a:rPr>
              <a:t> expedition researcher, from London , UK, Oxford Graduate</a:t>
            </a:r>
            <a:endParaRPr lang="en-IN" dirty="0"/>
          </a:p>
        </p:txBody>
      </p:sp>
      <p:sp>
        <p:nvSpPr>
          <p:cNvPr id="11" name="TextBox 10">
            <a:extLst>
              <a:ext uri="{FF2B5EF4-FFF2-40B4-BE49-F238E27FC236}">
                <a16:creationId xmlns:a16="http://schemas.microsoft.com/office/drawing/2014/main" id="{C1CC7279-D435-6116-891B-BB05E3AD146E}"/>
              </a:ext>
            </a:extLst>
          </p:cNvPr>
          <p:cNvSpPr txBox="1"/>
          <p:nvPr/>
        </p:nvSpPr>
        <p:spPr>
          <a:xfrm>
            <a:off x="4256733" y="4583949"/>
            <a:ext cx="3687118" cy="1477328"/>
          </a:xfrm>
          <a:prstGeom prst="rect">
            <a:avLst/>
          </a:prstGeom>
          <a:noFill/>
        </p:spPr>
        <p:txBody>
          <a:bodyPr wrap="square">
            <a:spAutoFit/>
          </a:bodyPr>
          <a:lstStyle/>
          <a:p>
            <a:r>
              <a:rPr lang="en-US" b="0" i="1" dirty="0">
                <a:solidFill>
                  <a:srgbClr val="3A4F66"/>
                </a:solidFill>
                <a:effectLst/>
                <a:latin typeface="Source Code Pro" panose="020B0509030403020204" pitchFamily="49" charset="0"/>
              </a:rPr>
              <a:t>Jake </a:t>
            </a:r>
            <a:r>
              <a:rPr lang="en-US" b="0" i="1" dirty="0" err="1">
                <a:solidFill>
                  <a:srgbClr val="3A4F66"/>
                </a:solidFill>
                <a:effectLst/>
                <a:latin typeface="Source Code Pro" panose="020B0509030403020204" pitchFamily="49" charset="0"/>
              </a:rPr>
              <a:t>Stormbringer</a:t>
            </a:r>
            <a:r>
              <a:rPr lang="en-US" b="0" i="1" dirty="0">
                <a:solidFill>
                  <a:srgbClr val="3A4F66"/>
                </a:solidFill>
                <a:effectLst/>
                <a:latin typeface="Source Code Pro" panose="020B0509030403020204" pitchFamily="49" charset="0"/>
              </a:rPr>
              <a:t>, a handsome 35 years old expedition researcher, from California, USA, MIT graduate</a:t>
            </a:r>
            <a:endParaRPr lang="en-IN" dirty="0"/>
          </a:p>
        </p:txBody>
      </p:sp>
    </p:spTree>
    <p:extLst>
      <p:ext uri="{BB962C8B-B14F-4D97-AF65-F5344CB8AC3E}">
        <p14:creationId xmlns:p14="http://schemas.microsoft.com/office/powerpoint/2010/main" val="333160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8CEC6-3F6A-D79A-1625-747C155BF23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D55B6-DEFD-BC55-2AD4-E5458A264337}"/>
              </a:ext>
            </a:extLst>
          </p:cNvPr>
          <p:cNvSpPr>
            <a:spLocks noGrp="1"/>
          </p:cNvSpPr>
          <p:nvPr>
            <p:ph type="title"/>
          </p:nvPr>
        </p:nvSpPr>
        <p:spPr/>
        <p:txBody>
          <a:bodyPr>
            <a:normAutofit fontScale="90000"/>
          </a:bodyPr>
          <a:lstStyle/>
          <a:p>
            <a:r>
              <a:rPr lang="en-IN" dirty="0"/>
              <a:t>Generative AI</a:t>
            </a:r>
          </a:p>
        </p:txBody>
      </p:sp>
      <p:sp>
        <p:nvSpPr>
          <p:cNvPr id="6" name="Content Placeholder 5">
            <a:extLst>
              <a:ext uri="{FF2B5EF4-FFF2-40B4-BE49-F238E27FC236}">
                <a16:creationId xmlns:a16="http://schemas.microsoft.com/office/drawing/2014/main" id="{57722C99-DC9C-7255-4E39-1FD50A255B2B}"/>
              </a:ext>
            </a:extLst>
          </p:cNvPr>
          <p:cNvSpPr>
            <a:spLocks noGrp="1"/>
          </p:cNvSpPr>
          <p:nvPr>
            <p:ph idx="1"/>
          </p:nvPr>
        </p:nvSpPr>
        <p:spPr/>
        <p:txBody>
          <a:bodyPr/>
          <a:lstStyle/>
          <a:p>
            <a:endParaRPr lang="en-IN" dirty="0"/>
          </a:p>
        </p:txBody>
      </p:sp>
      <p:pic>
        <p:nvPicPr>
          <p:cNvPr id="1026" name="Picture 2" descr="Key_Generative_AI_Applications">
            <a:extLst>
              <a:ext uri="{FF2B5EF4-FFF2-40B4-BE49-F238E27FC236}">
                <a16:creationId xmlns:a16="http://schemas.microsoft.com/office/drawing/2014/main" id="{94CD4D86-CF11-7239-1155-ABB42CFEF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330" y="822614"/>
            <a:ext cx="9830092" cy="552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692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EA8C0-584F-681C-3AAA-45E542FB167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9C3D801-D421-9345-E134-ED789E266C14}"/>
              </a:ext>
            </a:extLst>
          </p:cNvPr>
          <p:cNvSpPr txBox="1"/>
          <p:nvPr/>
        </p:nvSpPr>
        <p:spPr>
          <a:xfrm>
            <a:off x="657274" y="764183"/>
            <a:ext cx="8847259" cy="5632311"/>
          </a:xfrm>
          <a:prstGeom prst="rect">
            <a:avLst/>
          </a:prstGeom>
          <a:noFill/>
        </p:spPr>
        <p:txBody>
          <a:bodyPr wrap="square">
            <a:spAutoFit/>
          </a:bodyPr>
          <a:lstStyle/>
          <a:p>
            <a:pPr marL="342900" indent="-342900" algn="l">
              <a:buFont typeface="+mj-lt"/>
              <a:buAutoNum type="arabicPeriod"/>
            </a:pPr>
            <a:r>
              <a:rPr lang="en-IN" b="1" i="0" dirty="0">
                <a:solidFill>
                  <a:srgbClr val="292929"/>
                </a:solidFill>
                <a:effectLst/>
                <a:latin typeface="sohne"/>
              </a:rPr>
              <a:t>Google Brain (</a:t>
            </a:r>
            <a:r>
              <a:rPr lang="en-IN" b="1" i="0" dirty="0" err="1">
                <a:solidFill>
                  <a:srgbClr val="292929"/>
                </a:solidFill>
                <a:effectLst/>
                <a:latin typeface="sohne"/>
              </a:rPr>
              <a:t>Googel</a:t>
            </a:r>
            <a:r>
              <a:rPr lang="en-IN" b="1" i="0" dirty="0">
                <a:solidFill>
                  <a:srgbClr val="292929"/>
                </a:solidFill>
                <a:effectLst/>
                <a:latin typeface="sohne"/>
              </a:rPr>
              <a:t> AI): </a:t>
            </a:r>
            <a:r>
              <a:rPr lang="en-US" b="0" i="0" dirty="0">
                <a:solidFill>
                  <a:srgbClr val="292929"/>
                </a:solidFill>
                <a:effectLst/>
                <a:latin typeface="source-serif-pro"/>
              </a:rPr>
              <a:t>Jeff Dean and Geoffrey Hinton</a:t>
            </a:r>
          </a:p>
          <a:p>
            <a:pPr marL="742950" lvl="1" indent="-285750">
              <a:buFont typeface="Arial" panose="020B0604020202020204" pitchFamily="34" charset="0"/>
              <a:buChar char="•"/>
            </a:pPr>
            <a:r>
              <a:rPr lang="en-IN" b="1" i="0" dirty="0">
                <a:solidFill>
                  <a:srgbClr val="292929"/>
                </a:solidFill>
                <a:effectLst/>
                <a:latin typeface="source-serif-pro"/>
              </a:rPr>
              <a:t>Geoffrey Hinton </a:t>
            </a:r>
            <a:r>
              <a:rPr lang="en-IN" b="0" i="0" dirty="0">
                <a:solidFill>
                  <a:srgbClr val="292929"/>
                </a:solidFill>
                <a:effectLst/>
                <a:latin typeface="source-serif-pro"/>
              </a:rPr>
              <a:t>-</a:t>
            </a:r>
            <a:r>
              <a:rPr lang="en-IN" b="1" i="0" dirty="0">
                <a:solidFill>
                  <a:srgbClr val="292929"/>
                </a:solidFill>
                <a:effectLst/>
                <a:latin typeface="source-serif-pro"/>
              </a:rPr>
              <a:t> </a:t>
            </a:r>
            <a:r>
              <a:rPr lang="en-IN" b="0" i="0" dirty="0">
                <a:solidFill>
                  <a:srgbClr val="292929"/>
                </a:solidFill>
                <a:effectLst/>
                <a:latin typeface="source-serif-pro"/>
              </a:rPr>
              <a:t>referred to as the "Godfathers of AI" and "Godfathers of Deep Learning"; Turing Award(2018) with Yoshua Bengio and Yann LeCun; Known for Backpropagation, Boltzmann machine, deep learning, and Capsule neural network; Notable students: Yann LeCun, </a:t>
            </a:r>
            <a:r>
              <a:rPr lang="en-IN" b="0" i="0" dirty="0" err="1">
                <a:solidFill>
                  <a:srgbClr val="292929"/>
                </a:solidFill>
                <a:effectLst/>
                <a:latin typeface="source-serif-pro"/>
              </a:rPr>
              <a:t>IIya</a:t>
            </a:r>
            <a:r>
              <a:rPr lang="en-IN" b="0" i="0" dirty="0">
                <a:solidFill>
                  <a:srgbClr val="292929"/>
                </a:solidFill>
                <a:effectLst/>
                <a:latin typeface="source-serif-pro"/>
              </a:rPr>
              <a:t> </a:t>
            </a:r>
            <a:r>
              <a:rPr lang="en-IN" b="0" i="0" dirty="0" err="1">
                <a:solidFill>
                  <a:srgbClr val="292929"/>
                </a:solidFill>
                <a:effectLst/>
                <a:latin typeface="source-serif-pro"/>
              </a:rPr>
              <a:t>Sutskever</a:t>
            </a:r>
            <a:r>
              <a:rPr lang="en-IN" b="0" i="0" dirty="0">
                <a:solidFill>
                  <a:srgbClr val="292929"/>
                </a:solidFill>
                <a:effectLst/>
                <a:latin typeface="source-serif-pro"/>
              </a:rPr>
              <a:t>, Ruslan </a:t>
            </a:r>
            <a:r>
              <a:rPr lang="en-IN" b="0" i="0" dirty="0" err="1">
                <a:solidFill>
                  <a:srgbClr val="292929"/>
                </a:solidFill>
                <a:effectLst/>
                <a:latin typeface="source-serif-pro"/>
              </a:rPr>
              <a:t>Salakhudinov</a:t>
            </a:r>
            <a:endParaRPr lang="en-IN" b="0" i="0" dirty="0">
              <a:solidFill>
                <a:srgbClr val="292929"/>
              </a:solidFill>
              <a:effectLst/>
              <a:latin typeface="source-serif-pro"/>
            </a:endParaRPr>
          </a:p>
          <a:p>
            <a:pPr marL="742950" lvl="1" indent="-285750">
              <a:buFont typeface="Arial" panose="020B0604020202020204" pitchFamily="34" charset="0"/>
              <a:buChar char="•"/>
            </a:pPr>
            <a:r>
              <a:rPr lang="en-US" b="0" i="0" dirty="0">
                <a:solidFill>
                  <a:srgbClr val="292929"/>
                </a:solidFill>
                <a:effectLst/>
                <a:latin typeface="source-serif-pro"/>
              </a:rPr>
              <a:t>Many well-known models are from Google, such as Transformer, BERT, LaMDA/LaMDA 2,  and </a:t>
            </a:r>
            <a:r>
              <a:rPr lang="en-US" b="0" i="0" dirty="0" err="1">
                <a:solidFill>
                  <a:srgbClr val="292929"/>
                </a:solidFill>
                <a:effectLst/>
                <a:latin typeface="source-serif-pro"/>
              </a:rPr>
              <a:t>PaLM</a:t>
            </a:r>
            <a:r>
              <a:rPr lang="en-US" b="0" i="0" dirty="0">
                <a:solidFill>
                  <a:srgbClr val="292929"/>
                </a:solidFill>
                <a:effectLst/>
                <a:latin typeface="source-serif-pro"/>
              </a:rPr>
              <a:t>, a 540 billion parameters model in Google I/O22.</a:t>
            </a:r>
          </a:p>
          <a:p>
            <a:pPr marL="742950" lvl="1" indent="-285750">
              <a:buFont typeface="Arial" panose="020B0604020202020204" pitchFamily="34" charset="0"/>
              <a:buChar char="•"/>
            </a:pPr>
            <a:r>
              <a:rPr lang="en-US" b="1" i="0" dirty="0">
                <a:solidFill>
                  <a:srgbClr val="202124"/>
                </a:solidFill>
                <a:effectLst/>
                <a:latin typeface="Google Sans"/>
              </a:rPr>
              <a:t>Bard </a:t>
            </a:r>
            <a:r>
              <a:rPr lang="en-US" b="0" i="0" dirty="0">
                <a:solidFill>
                  <a:srgbClr val="202124"/>
                </a:solidFill>
                <a:effectLst/>
                <a:latin typeface="Google Sans"/>
              </a:rPr>
              <a:t>is a conversational generative artificial intelligence chatbot developed by </a:t>
            </a:r>
            <a:r>
              <a:rPr lang="en-US" b="0" i="0" dirty="0">
                <a:solidFill>
                  <a:srgbClr val="040C28"/>
                </a:solidFill>
                <a:effectLst/>
                <a:latin typeface="Google Sans"/>
              </a:rPr>
              <a:t>Google</a:t>
            </a:r>
            <a:r>
              <a:rPr lang="en-US" b="0" i="0" dirty="0">
                <a:solidFill>
                  <a:srgbClr val="202124"/>
                </a:solidFill>
                <a:effectLst/>
                <a:latin typeface="Google Sans"/>
              </a:rPr>
              <a:t>. Initially based on the LaMDA family of large language models (LLMs), it was later upgraded to </a:t>
            </a:r>
            <a:r>
              <a:rPr lang="en-US" b="0" i="0" dirty="0" err="1">
                <a:solidFill>
                  <a:srgbClr val="202124"/>
                </a:solidFill>
                <a:effectLst/>
                <a:latin typeface="Google Sans"/>
              </a:rPr>
              <a:t>PaLM</a:t>
            </a:r>
            <a:r>
              <a:rPr lang="en-US" b="0" i="0" dirty="0">
                <a:solidFill>
                  <a:srgbClr val="202124"/>
                </a:solidFill>
                <a:effectLst/>
                <a:latin typeface="Google Sans"/>
              </a:rPr>
              <a:t> and then to Gemini.</a:t>
            </a:r>
            <a:endParaRPr lang="en-US" b="0" i="0" dirty="0">
              <a:solidFill>
                <a:srgbClr val="292929"/>
              </a:solidFill>
              <a:effectLst/>
              <a:latin typeface="source-serif-pro"/>
            </a:endParaRPr>
          </a:p>
          <a:p>
            <a:pPr marL="342900" indent="-342900" algn="l">
              <a:buFont typeface="+mj-lt"/>
              <a:buAutoNum type="arabicPeriod"/>
            </a:pPr>
            <a:r>
              <a:rPr lang="en-US" b="1" i="0" dirty="0">
                <a:solidFill>
                  <a:srgbClr val="292929"/>
                </a:solidFill>
                <a:effectLst/>
                <a:latin typeface="source-serif-pro"/>
              </a:rPr>
              <a:t>DeepMind </a:t>
            </a:r>
            <a:r>
              <a:rPr lang="en-US" b="0" i="0" dirty="0">
                <a:solidFill>
                  <a:srgbClr val="292929"/>
                </a:solidFill>
                <a:effectLst/>
                <a:latin typeface="source-serif-pro"/>
              </a:rPr>
              <a:t>is a subsidiary of Alphabet Inc, the parent company of Google.</a:t>
            </a:r>
            <a:r>
              <a:rPr lang="en-US" dirty="0">
                <a:solidFill>
                  <a:srgbClr val="292929"/>
                </a:solidFill>
                <a:latin typeface="source-serif-pro"/>
              </a:rPr>
              <a:t>:</a:t>
            </a:r>
            <a:r>
              <a:rPr lang="en-US" b="0" i="0" dirty="0" err="1">
                <a:solidFill>
                  <a:srgbClr val="292929"/>
                </a:solidFill>
                <a:effectLst/>
                <a:latin typeface="source-serif-pro"/>
              </a:rPr>
              <a:t>Demis</a:t>
            </a:r>
            <a:r>
              <a:rPr lang="en-US" b="0" i="0" dirty="0">
                <a:solidFill>
                  <a:srgbClr val="292929"/>
                </a:solidFill>
                <a:effectLst/>
                <a:latin typeface="source-serif-pro"/>
              </a:rPr>
              <a:t> Hassabis(CEO), David Silver (Lead Research), Ian Goodfellow: Known for Generative adversarial networks (GAN). Student of Yoshua Bengio</a:t>
            </a:r>
          </a:p>
          <a:p>
            <a:pPr marL="742950" lvl="1" indent="-285750">
              <a:buFont typeface="Arial" panose="020B0604020202020204" pitchFamily="34" charset="0"/>
              <a:buChar char="•"/>
            </a:pPr>
            <a:r>
              <a:rPr lang="en-IN" b="0" i="0" dirty="0">
                <a:solidFill>
                  <a:srgbClr val="292929"/>
                </a:solidFill>
                <a:effectLst/>
                <a:latin typeface="source-serif-pro"/>
              </a:rPr>
              <a:t>AlphaFold, AlphaGo / Alpha Go Zero / AlphaZero / </a:t>
            </a:r>
            <a:r>
              <a:rPr lang="en-IN" b="0" i="0" dirty="0" err="1">
                <a:solidFill>
                  <a:srgbClr val="292929"/>
                </a:solidFill>
                <a:effectLst/>
                <a:latin typeface="source-serif-pro"/>
              </a:rPr>
              <a:t>MuZero</a:t>
            </a:r>
            <a:r>
              <a:rPr lang="en-IN" b="0" i="0" dirty="0">
                <a:solidFill>
                  <a:srgbClr val="292929"/>
                </a:solidFill>
                <a:effectLst/>
                <a:latin typeface="source-serif-pro"/>
              </a:rPr>
              <a:t> Go, </a:t>
            </a:r>
            <a:r>
              <a:rPr lang="en-IN" b="0" i="0" dirty="0" err="1">
                <a:solidFill>
                  <a:srgbClr val="292929"/>
                </a:solidFill>
                <a:effectLst/>
                <a:latin typeface="source-serif-pro"/>
              </a:rPr>
              <a:t>AlphaStar</a:t>
            </a:r>
            <a:endParaRPr lang="en-US" b="0" i="0" dirty="0">
              <a:solidFill>
                <a:srgbClr val="292929"/>
              </a:solidFill>
              <a:effectLst/>
              <a:latin typeface="source-serif-pro"/>
            </a:endParaRPr>
          </a:p>
          <a:p>
            <a:pPr marL="342900" indent="-342900">
              <a:buFont typeface="+mj-lt"/>
              <a:buAutoNum type="arabicPeriod"/>
            </a:pPr>
            <a:r>
              <a:rPr lang="it-IT" b="1" i="0" dirty="0">
                <a:solidFill>
                  <a:srgbClr val="292929"/>
                </a:solidFill>
                <a:effectLst/>
                <a:latin typeface="sohne"/>
              </a:rPr>
              <a:t>Meta AI (Facebook AI Research)</a:t>
            </a:r>
          </a:p>
          <a:p>
            <a:pPr marL="742950" lvl="1" indent="-285750">
              <a:buFont typeface="Arial" panose="020B0604020202020204" pitchFamily="34" charset="0"/>
              <a:buChar char="•"/>
            </a:pPr>
            <a:r>
              <a:rPr lang="en-US" b="1" i="0" dirty="0">
                <a:solidFill>
                  <a:srgbClr val="292929"/>
                </a:solidFill>
                <a:effectLst/>
                <a:latin typeface="source-serif-pro"/>
              </a:rPr>
              <a:t>Yann LeCun </a:t>
            </a:r>
            <a:r>
              <a:rPr lang="en-US" b="0" i="0" dirty="0">
                <a:solidFill>
                  <a:srgbClr val="292929"/>
                </a:solidFill>
                <a:effectLst/>
                <a:latin typeface="source-serif-pro"/>
              </a:rPr>
              <a:t>- Known for Deep learning; Turing Award (2018) . Student of Geoffrey Hinton</a:t>
            </a:r>
          </a:p>
          <a:p>
            <a:pPr marL="742950" lvl="1" indent="-285750">
              <a:buFont typeface="Arial" panose="020B0604020202020204" pitchFamily="34" charset="0"/>
              <a:buChar char="•"/>
            </a:pPr>
            <a:r>
              <a:rPr lang="en-US" b="1" i="0" dirty="0" err="1">
                <a:solidFill>
                  <a:srgbClr val="292929"/>
                </a:solidFill>
                <a:effectLst/>
                <a:latin typeface="source-serif-pro"/>
              </a:rPr>
              <a:t>PyTorch</a:t>
            </a:r>
            <a:r>
              <a:rPr lang="en-US" b="1" i="0" dirty="0">
                <a:solidFill>
                  <a:srgbClr val="292929"/>
                </a:solidFill>
                <a:effectLst/>
                <a:latin typeface="source-serif-pro"/>
              </a:rPr>
              <a:t> </a:t>
            </a:r>
            <a:r>
              <a:rPr lang="en-US" b="0" i="0" dirty="0">
                <a:solidFill>
                  <a:srgbClr val="292929"/>
                </a:solidFill>
                <a:effectLst/>
                <a:latin typeface="source-serif-pro"/>
              </a:rPr>
              <a:t>- an open-source machine learning framework based on the Torch library, used for computer vision and natural language processing, primarily developed by Meta AI.</a:t>
            </a:r>
          </a:p>
        </p:txBody>
      </p:sp>
      <p:sp>
        <p:nvSpPr>
          <p:cNvPr id="2" name="Title 1">
            <a:extLst>
              <a:ext uri="{FF2B5EF4-FFF2-40B4-BE49-F238E27FC236}">
                <a16:creationId xmlns:a16="http://schemas.microsoft.com/office/drawing/2014/main" id="{2B71A81B-568E-38AD-512D-C6B8BC6F659C}"/>
              </a:ext>
            </a:extLst>
          </p:cNvPr>
          <p:cNvSpPr>
            <a:spLocks noGrp="1"/>
          </p:cNvSpPr>
          <p:nvPr>
            <p:ph type="title"/>
          </p:nvPr>
        </p:nvSpPr>
        <p:spPr>
          <a:xfrm>
            <a:off x="127903" y="-220717"/>
            <a:ext cx="10515600" cy="1325563"/>
          </a:xfrm>
        </p:spPr>
        <p:txBody>
          <a:bodyPr/>
          <a:lstStyle/>
          <a:p>
            <a:r>
              <a:rPr lang="en-IN" dirty="0"/>
              <a:t>Major Players………..</a:t>
            </a:r>
          </a:p>
        </p:txBody>
      </p:sp>
      <p:pic>
        <p:nvPicPr>
          <p:cNvPr id="1026" name="Picture 2" descr="Julie Kientz receives Google Research Award to study ...">
            <a:extLst>
              <a:ext uri="{FF2B5EF4-FFF2-40B4-BE49-F238E27FC236}">
                <a16:creationId xmlns:a16="http://schemas.microsoft.com/office/drawing/2014/main" id="{BB37D65C-48E0-267E-5DD8-249D1481E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9501" y="922276"/>
            <a:ext cx="1611144"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nding Your Business: A Deep Conundrum for Alphabet's DeepMind">
            <a:extLst>
              <a:ext uri="{FF2B5EF4-FFF2-40B4-BE49-F238E27FC236}">
                <a16:creationId xmlns:a16="http://schemas.microsoft.com/office/drawing/2014/main" id="{6EBFC1F6-F6BE-8685-132B-C48A8228D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4596" y="3258130"/>
            <a:ext cx="2158686" cy="10793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w Facebook Meta Logo PNG vector in SVG, PDF, AI, CDR format">
            <a:extLst>
              <a:ext uri="{FF2B5EF4-FFF2-40B4-BE49-F238E27FC236}">
                <a16:creationId xmlns:a16="http://schemas.microsoft.com/office/drawing/2014/main" id="{0B9A5E43-8797-2189-10FE-132C1F0CE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0452" y="4407892"/>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001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53860-0CC4-F6D2-4DDC-B2713575166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B8979-A8E5-5317-61FA-86B06C5E97FA}"/>
              </a:ext>
            </a:extLst>
          </p:cNvPr>
          <p:cNvSpPr>
            <a:spLocks noGrp="1"/>
          </p:cNvSpPr>
          <p:nvPr>
            <p:ph idx="1"/>
          </p:nvPr>
        </p:nvSpPr>
        <p:spPr/>
        <p:txBody>
          <a:bodyPr/>
          <a:lstStyle/>
          <a:p>
            <a:r>
              <a:rPr lang="en-IN" dirty="0"/>
              <a:t>What is a natural language?</a:t>
            </a:r>
          </a:p>
          <a:p>
            <a:r>
              <a:rPr lang="en-IN" dirty="0"/>
              <a:t>What does a language model do ?NLP tasks</a:t>
            </a:r>
          </a:p>
          <a:p>
            <a:r>
              <a:rPr lang="en-IN" dirty="0"/>
              <a:t>Gen AI</a:t>
            </a:r>
          </a:p>
          <a:p>
            <a:r>
              <a:rPr lang="en-IN" dirty="0"/>
              <a:t>Evolution of NLP to LLM</a:t>
            </a:r>
          </a:p>
          <a:p>
            <a:r>
              <a:rPr lang="en-IN" dirty="0"/>
              <a:t>LLM models </a:t>
            </a:r>
          </a:p>
          <a:p>
            <a:r>
              <a:rPr lang="en-IN" dirty="0"/>
              <a:t>Challenges of LLM issues</a:t>
            </a:r>
          </a:p>
          <a:p>
            <a:r>
              <a:rPr lang="en-IN" dirty="0"/>
              <a:t>Use cases of LLM</a:t>
            </a:r>
          </a:p>
          <a:p>
            <a:r>
              <a:rPr lang="en-IN" dirty="0"/>
              <a:t>LLM based Companies- Opportunities</a:t>
            </a:r>
          </a:p>
        </p:txBody>
      </p:sp>
      <p:sp>
        <p:nvSpPr>
          <p:cNvPr id="3" name="Title 2">
            <a:extLst>
              <a:ext uri="{FF2B5EF4-FFF2-40B4-BE49-F238E27FC236}">
                <a16:creationId xmlns:a16="http://schemas.microsoft.com/office/drawing/2014/main" id="{C2D0DCB9-B66A-589D-F263-BA70D1573DCD}"/>
              </a:ext>
            </a:extLst>
          </p:cNvPr>
          <p:cNvSpPr>
            <a:spLocks noGrp="1"/>
          </p:cNvSpPr>
          <p:nvPr>
            <p:ph type="title"/>
          </p:nvPr>
        </p:nvSpPr>
        <p:spPr/>
        <p:txBody>
          <a:bodyPr/>
          <a:lstStyle/>
          <a:p>
            <a:r>
              <a:rPr lang="en-IN" dirty="0"/>
              <a:t>Big Picture : </a:t>
            </a:r>
          </a:p>
        </p:txBody>
      </p:sp>
    </p:spTree>
    <p:extLst>
      <p:ext uri="{BB962C8B-B14F-4D97-AF65-F5344CB8AC3E}">
        <p14:creationId xmlns:p14="http://schemas.microsoft.com/office/powerpoint/2010/main" val="249488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D921E-655A-5AD0-E576-3462A46BE46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258BDBA-B7B2-C9CB-4E00-79AC02B34926}"/>
              </a:ext>
            </a:extLst>
          </p:cNvPr>
          <p:cNvSpPr txBox="1"/>
          <p:nvPr/>
        </p:nvSpPr>
        <p:spPr>
          <a:xfrm>
            <a:off x="4490720" y="4619624"/>
            <a:ext cx="6856983" cy="1842914"/>
          </a:xfrm>
          <a:prstGeom prst="rect">
            <a:avLst/>
          </a:prstGeom>
        </p:spPr>
        <p:txBody>
          <a:bodyPr vert="horz" lIns="91440" tIns="45720" rIns="91440" bIns="45720" rtlCol="0">
            <a:normAutofit/>
          </a:bodyPr>
          <a:lstStyle/>
          <a:p>
            <a:pPr algn="r">
              <a:lnSpc>
                <a:spcPct val="90000"/>
              </a:lnSpc>
              <a:spcBef>
                <a:spcPts val="1000"/>
              </a:spcBef>
            </a:pPr>
            <a:r>
              <a:rPr lang="en-US" sz="2000" b="0" i="0" kern="1200" dirty="0">
                <a:solidFill>
                  <a:schemeClr val="tx1"/>
                </a:solidFill>
                <a:effectLst/>
                <a:latin typeface="+mn-lt"/>
                <a:ea typeface="+mn-ea"/>
                <a:cs typeface="+mn-cs"/>
              </a:rPr>
              <a:t>Hugging Face has become well-known in the AI community for its free, open-source transformers library, which is used by thousands of programmers all around the world to </a:t>
            </a:r>
            <a:r>
              <a:rPr lang="en-US" sz="2000" b="1" i="0" kern="1200" dirty="0">
                <a:solidFill>
                  <a:schemeClr val="tx1"/>
                </a:solidFill>
                <a:effectLst/>
                <a:latin typeface="+mn-lt"/>
                <a:ea typeface="+mn-ea"/>
                <a:cs typeface="+mn-cs"/>
              </a:rPr>
              <a:t>build cutting-edge AI models for a range of tasks, including sentiment analysis, language translation, and text summarization</a:t>
            </a:r>
            <a:r>
              <a:rPr lang="en-US" sz="1100" b="0" i="0" kern="1200" dirty="0">
                <a:solidFill>
                  <a:schemeClr val="tx1"/>
                </a:solidFill>
                <a:effectLst/>
                <a:latin typeface="+mn-lt"/>
                <a:ea typeface="+mn-ea"/>
                <a:cs typeface="+mn-cs"/>
              </a:rPr>
              <a:t>.</a:t>
            </a:r>
            <a:endParaRPr lang="en-US" sz="1100" kern="1200" dirty="0">
              <a:solidFill>
                <a:schemeClr val="tx1"/>
              </a:solidFill>
              <a:latin typeface="+mn-lt"/>
              <a:ea typeface="+mn-ea"/>
              <a:cs typeface="+mn-cs"/>
            </a:endParaRPr>
          </a:p>
        </p:txBody>
      </p:sp>
      <p:sp>
        <p:nvSpPr>
          <p:cNvPr id="5" name="TextBox 4">
            <a:extLst>
              <a:ext uri="{FF2B5EF4-FFF2-40B4-BE49-F238E27FC236}">
                <a16:creationId xmlns:a16="http://schemas.microsoft.com/office/drawing/2014/main" id="{68366669-1FDA-6137-780A-8D68542EBD1B}"/>
              </a:ext>
            </a:extLst>
          </p:cNvPr>
          <p:cNvSpPr txBox="1"/>
          <p:nvPr/>
        </p:nvSpPr>
        <p:spPr>
          <a:xfrm>
            <a:off x="838200" y="395462"/>
            <a:ext cx="9387254" cy="6632585"/>
          </a:xfrm>
          <a:prstGeom prst="rect">
            <a:avLst/>
          </a:prstGeom>
          <a:noFill/>
        </p:spPr>
        <p:txBody>
          <a:bodyPr wrap="square">
            <a:spAutoFit/>
          </a:bodyPr>
          <a:lstStyle/>
          <a:p>
            <a:pPr>
              <a:spcAft>
                <a:spcPts val="600"/>
              </a:spcAft>
            </a:pPr>
            <a:r>
              <a:rPr lang="en-US" b="1" i="0" dirty="0">
                <a:solidFill>
                  <a:srgbClr val="292929"/>
                </a:solidFill>
                <a:effectLst/>
                <a:latin typeface="source-serif-pro"/>
              </a:rPr>
              <a:t>OPEN AI</a:t>
            </a:r>
          </a:p>
          <a:p>
            <a:pPr marL="800100" lvl="1" indent="-342900">
              <a:spcAft>
                <a:spcPts val="600"/>
              </a:spcAft>
              <a:buFont typeface="Arial" panose="020B0604020202020204" pitchFamily="34" charset="0"/>
              <a:buChar char="•"/>
            </a:pPr>
            <a:r>
              <a:rPr lang="en-US" b="0" i="0" dirty="0">
                <a:solidFill>
                  <a:srgbClr val="292929"/>
                </a:solidFill>
                <a:effectLst/>
                <a:latin typeface="source-serif-pro"/>
              </a:rPr>
              <a:t>Its AI talent team is led by Ilya </a:t>
            </a:r>
            <a:r>
              <a:rPr lang="en-US" b="0" i="0" dirty="0" err="1">
                <a:solidFill>
                  <a:srgbClr val="292929"/>
                </a:solidFill>
                <a:effectLst/>
                <a:latin typeface="source-serif-pro"/>
              </a:rPr>
              <a:t>Sutskever</a:t>
            </a:r>
            <a:r>
              <a:rPr lang="en-US" b="0" i="0" dirty="0">
                <a:solidFill>
                  <a:srgbClr val="292929"/>
                </a:solidFill>
                <a:effectLst/>
                <a:latin typeface="source-serif-pro"/>
              </a:rPr>
              <a:t>, Chief Scientist of OpenAI, the co-inventor </a:t>
            </a:r>
            <a:r>
              <a:rPr lang="en-US" b="0" i="0" dirty="0" err="1">
                <a:solidFill>
                  <a:srgbClr val="292929"/>
                </a:solidFill>
                <a:effectLst/>
                <a:latin typeface="source-serif-pro"/>
              </a:rPr>
              <a:t>AlexNet</a:t>
            </a:r>
            <a:r>
              <a:rPr lang="en-US" b="0" i="0" dirty="0">
                <a:solidFill>
                  <a:srgbClr val="292929"/>
                </a:solidFill>
                <a:effectLst/>
                <a:latin typeface="source-serif-pro"/>
              </a:rPr>
              <a:t>, and John Schulman.</a:t>
            </a:r>
          </a:p>
          <a:p>
            <a:pPr marL="800100" lvl="1" indent="-342900">
              <a:spcAft>
                <a:spcPts val="600"/>
              </a:spcAft>
              <a:buFont typeface="Arial" panose="020B0604020202020204" pitchFamily="34" charset="0"/>
              <a:buChar char="•"/>
            </a:pPr>
            <a:r>
              <a:rPr lang="en-US" b="0" i="0" dirty="0">
                <a:solidFill>
                  <a:srgbClr val="292929"/>
                </a:solidFill>
                <a:effectLst/>
                <a:latin typeface="source-serif-pro"/>
              </a:rPr>
              <a:t>The GPT-3, released by OpenAI in 2020, is one of its star products</a:t>
            </a:r>
            <a:endParaRPr lang="en-US" dirty="0">
              <a:solidFill>
                <a:srgbClr val="292929"/>
              </a:solidFill>
              <a:latin typeface="source-serif-pro"/>
            </a:endParaRPr>
          </a:p>
          <a:p>
            <a:pPr marL="800100" lvl="1" indent="-342900">
              <a:spcAft>
                <a:spcPts val="600"/>
              </a:spcAft>
              <a:buFont typeface="Arial" panose="020B0604020202020204" pitchFamily="34" charset="0"/>
              <a:buChar char="•"/>
            </a:pPr>
            <a:r>
              <a:rPr lang="en-US" b="0" i="0" dirty="0">
                <a:solidFill>
                  <a:srgbClr val="292929"/>
                </a:solidFill>
                <a:effectLst/>
                <a:latin typeface="source-serif-pro"/>
              </a:rPr>
              <a:t>Another product released by OpenAI, DALL·E 2, also went viral. It can create realistic images and art from a description in natural language.</a:t>
            </a:r>
          </a:p>
          <a:p>
            <a:pPr marL="800100" lvl="1" indent="-342900">
              <a:spcAft>
                <a:spcPts val="600"/>
              </a:spcAft>
              <a:buFont typeface="Arial" panose="020B0604020202020204" pitchFamily="34" charset="0"/>
              <a:buChar char="•"/>
            </a:pPr>
            <a:r>
              <a:rPr lang="en-US" dirty="0">
                <a:solidFill>
                  <a:srgbClr val="292929"/>
                </a:solidFill>
                <a:latin typeface="source-serif-pro"/>
              </a:rPr>
              <a:t>trained a model called ChatGPT which interacts in a conversational way.</a:t>
            </a:r>
          </a:p>
          <a:p>
            <a:pPr marL="800100" lvl="1" indent="-342900">
              <a:spcAft>
                <a:spcPts val="600"/>
              </a:spcAft>
              <a:buFont typeface="Arial" panose="020B0604020202020204" pitchFamily="34" charset="0"/>
              <a:buChar char="•"/>
            </a:pPr>
            <a:r>
              <a:rPr lang="en-US" dirty="0">
                <a:solidFill>
                  <a:srgbClr val="292929"/>
                </a:solidFill>
                <a:latin typeface="source-serif-pro"/>
              </a:rPr>
              <a:t>it can write and debug computer </a:t>
            </a:r>
            <a:r>
              <a:rPr lang="en-US" dirty="0" err="1">
                <a:solidFill>
                  <a:srgbClr val="292929"/>
                </a:solidFill>
                <a:latin typeface="source-serif-pro"/>
              </a:rPr>
              <a:t>programs,compose</a:t>
            </a:r>
            <a:r>
              <a:rPr lang="en-US" dirty="0">
                <a:solidFill>
                  <a:srgbClr val="292929"/>
                </a:solidFill>
                <a:latin typeface="source-serif-pro"/>
              </a:rPr>
              <a:t> music, teleplays, fairy tales, and student essays; answer test questions (sometimes, depending on the test, at a level above the average human test-taker);write poetry and song lyrics; emulate a Linux system; simulate an entire chat room; play games like tic-tac-toe; </a:t>
            </a:r>
          </a:p>
          <a:p>
            <a:pPr lvl="1">
              <a:spcAft>
                <a:spcPts val="600"/>
              </a:spcAft>
            </a:pPr>
            <a:r>
              <a:rPr lang="en-US" b="1" dirty="0" err="1">
                <a:solidFill>
                  <a:srgbClr val="292929"/>
                </a:solidFill>
                <a:latin typeface="source-serif-pro"/>
              </a:rPr>
              <a:t>MidJourney</a:t>
            </a:r>
            <a:r>
              <a:rPr lang="en-US" dirty="0">
                <a:solidFill>
                  <a:srgbClr val="292929"/>
                </a:solidFill>
                <a:latin typeface="source-serif-pro"/>
              </a:rPr>
              <a:t> :</a:t>
            </a:r>
            <a:r>
              <a:rPr lang="en-US" b="0" i="0" dirty="0">
                <a:solidFill>
                  <a:srgbClr val="4D5156"/>
                </a:solidFill>
                <a:effectLst/>
                <a:latin typeface="arial" panose="020B0604020202020204" pitchFamily="34" charset="0"/>
              </a:rPr>
              <a:t> </a:t>
            </a:r>
            <a:r>
              <a:rPr lang="en-US" dirty="0">
                <a:solidFill>
                  <a:srgbClr val="292929"/>
                </a:solidFill>
                <a:latin typeface="source-serif-pro"/>
              </a:rPr>
              <a:t>hosted by San Francisco–based independent research lab Midjourney, Inc. </a:t>
            </a:r>
            <a:r>
              <a:rPr lang="en-US" dirty="0">
                <a:solidFill>
                  <a:schemeClr val="accent5">
                    <a:lumMod val="50000"/>
                  </a:schemeClr>
                </a:solidFill>
                <a:latin typeface="source-serif-pro"/>
              </a:rPr>
              <a:t>Machine Creates Art works</a:t>
            </a:r>
          </a:p>
          <a:p>
            <a:pPr marL="800100" lvl="1" indent="-342900">
              <a:spcAft>
                <a:spcPts val="600"/>
              </a:spcAft>
              <a:buFont typeface="Arial" panose="020B0604020202020204" pitchFamily="34" charset="0"/>
              <a:buChar char="•"/>
            </a:pPr>
            <a:endParaRPr lang="en-US" dirty="0">
              <a:solidFill>
                <a:srgbClr val="292929"/>
              </a:solidFill>
              <a:latin typeface="source-serif-pro"/>
            </a:endParaRPr>
          </a:p>
          <a:p>
            <a:pPr marL="342900" indent="-342900">
              <a:spcAft>
                <a:spcPts val="600"/>
              </a:spcAft>
              <a:buFont typeface="Arial" panose="020B0604020202020204" pitchFamily="34" charset="0"/>
              <a:buChar char="•"/>
            </a:pPr>
            <a:r>
              <a:rPr lang="en-IN" b="1" i="0" dirty="0">
                <a:solidFill>
                  <a:srgbClr val="292929"/>
                </a:solidFill>
                <a:effectLst/>
                <a:latin typeface="sohne"/>
              </a:rPr>
              <a:t>Microsoft Research- 1990</a:t>
            </a:r>
          </a:p>
          <a:p>
            <a:pPr marL="342900" indent="-342900">
              <a:spcAft>
                <a:spcPts val="600"/>
              </a:spcAft>
              <a:buFont typeface="Arial" panose="020B0604020202020204" pitchFamily="34" charset="0"/>
              <a:buChar char="•"/>
            </a:pPr>
            <a:r>
              <a:rPr lang="en-IN" b="1" dirty="0">
                <a:solidFill>
                  <a:srgbClr val="292929"/>
                </a:solidFill>
                <a:latin typeface="sohne"/>
              </a:rPr>
              <a:t>Apple</a:t>
            </a:r>
          </a:p>
          <a:p>
            <a:pPr marL="342900" indent="-342900">
              <a:spcAft>
                <a:spcPts val="600"/>
              </a:spcAft>
              <a:buFont typeface="Arial" panose="020B0604020202020204" pitchFamily="34" charset="0"/>
              <a:buChar char="•"/>
            </a:pPr>
            <a:r>
              <a:rPr lang="en-IN" b="1" i="0" dirty="0">
                <a:solidFill>
                  <a:srgbClr val="292929"/>
                </a:solidFill>
                <a:effectLst/>
                <a:latin typeface="sohne"/>
              </a:rPr>
              <a:t>Tesla</a:t>
            </a:r>
          </a:p>
          <a:p>
            <a:pPr marL="342900" indent="-342900">
              <a:spcAft>
                <a:spcPts val="600"/>
              </a:spcAft>
              <a:buFont typeface="Arial" panose="020B0604020202020204" pitchFamily="34" charset="0"/>
              <a:buChar char="•"/>
            </a:pPr>
            <a:r>
              <a:rPr lang="en-IN" b="1" dirty="0">
                <a:solidFill>
                  <a:srgbClr val="292929"/>
                </a:solidFill>
                <a:latin typeface="sohne"/>
              </a:rPr>
              <a:t>IBM</a:t>
            </a:r>
            <a:endParaRPr lang="en-IN" b="1" i="0" dirty="0">
              <a:solidFill>
                <a:srgbClr val="292929"/>
              </a:solidFill>
              <a:effectLst/>
              <a:latin typeface="sohne"/>
            </a:endParaRPr>
          </a:p>
          <a:p>
            <a:pPr marL="342900" indent="-342900">
              <a:spcAft>
                <a:spcPts val="600"/>
              </a:spcAft>
              <a:buFont typeface="Arial" panose="020B0604020202020204" pitchFamily="34" charset="0"/>
              <a:buChar char="•"/>
            </a:pPr>
            <a:r>
              <a:rPr lang="en-IN" b="1" dirty="0">
                <a:solidFill>
                  <a:srgbClr val="292929"/>
                </a:solidFill>
                <a:latin typeface="sohne"/>
              </a:rPr>
              <a:t>Nvidia</a:t>
            </a:r>
            <a:endParaRPr lang="en-IN" b="1" i="0" dirty="0">
              <a:solidFill>
                <a:srgbClr val="292929"/>
              </a:solidFill>
              <a:effectLst/>
              <a:latin typeface="sohne"/>
            </a:endParaRPr>
          </a:p>
          <a:p>
            <a:pPr lvl="1">
              <a:spcAft>
                <a:spcPts val="600"/>
              </a:spcAft>
            </a:pPr>
            <a:endParaRPr lang="en-IN" dirty="0">
              <a:solidFill>
                <a:srgbClr val="292929"/>
              </a:solidFill>
              <a:latin typeface="source-serif-pro"/>
            </a:endParaRPr>
          </a:p>
        </p:txBody>
      </p:sp>
      <p:pic>
        <p:nvPicPr>
          <p:cNvPr id="2050" name="Picture 2">
            <a:extLst>
              <a:ext uri="{FF2B5EF4-FFF2-40B4-BE49-F238E27FC236}">
                <a16:creationId xmlns:a16="http://schemas.microsoft.com/office/drawing/2014/main" id="{9590CEBD-3AE8-A701-C237-C31BAB30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879" y="1039958"/>
            <a:ext cx="2057400" cy="5572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Make Vector Illustrations with Midjourney">
            <a:extLst>
              <a:ext uri="{FF2B5EF4-FFF2-40B4-BE49-F238E27FC236}">
                <a16:creationId xmlns:a16="http://schemas.microsoft.com/office/drawing/2014/main" id="{43AEBC6D-80EC-6846-09A4-46D92283F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695" y="2430165"/>
            <a:ext cx="2207767" cy="14691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and assets - Hugging Face">
            <a:extLst>
              <a:ext uri="{FF2B5EF4-FFF2-40B4-BE49-F238E27FC236}">
                <a16:creationId xmlns:a16="http://schemas.microsoft.com/office/drawing/2014/main" id="{FEAEED31-A1FA-97D6-466F-20C5FFF5D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031" y="5479714"/>
            <a:ext cx="1236796" cy="116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9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8A6B7-FC17-629B-5BB2-43B99A12D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410B6-80C0-C8E4-BDB0-291DDAE29EA9}"/>
              </a:ext>
            </a:extLst>
          </p:cNvPr>
          <p:cNvSpPr>
            <a:spLocks noGrp="1"/>
          </p:cNvSpPr>
          <p:nvPr>
            <p:ph type="title"/>
          </p:nvPr>
        </p:nvSpPr>
        <p:spPr>
          <a:xfrm>
            <a:off x="630936" y="639520"/>
            <a:ext cx="3429000" cy="1719072"/>
          </a:xfrm>
        </p:spPr>
        <p:txBody>
          <a:bodyPr anchor="b">
            <a:normAutofit/>
          </a:bodyPr>
          <a:lstStyle/>
          <a:p>
            <a:r>
              <a:rPr lang="en-IN" sz="5400" dirty="0"/>
              <a:t>AI startups-2019</a:t>
            </a:r>
          </a:p>
        </p:txBody>
      </p:sp>
      <p:sp>
        <p:nvSpPr>
          <p:cNvPr id="3" name="Content Placeholder 2">
            <a:extLst>
              <a:ext uri="{FF2B5EF4-FFF2-40B4-BE49-F238E27FC236}">
                <a16:creationId xmlns:a16="http://schemas.microsoft.com/office/drawing/2014/main" id="{CFA2A131-3D9D-2AE8-BF5A-86C91B92D421}"/>
              </a:ext>
            </a:extLst>
          </p:cNvPr>
          <p:cNvSpPr>
            <a:spLocks noGrp="1"/>
          </p:cNvSpPr>
          <p:nvPr>
            <p:ph idx="1"/>
          </p:nvPr>
        </p:nvSpPr>
        <p:spPr>
          <a:xfrm>
            <a:off x="630936" y="2807208"/>
            <a:ext cx="3429000" cy="3410712"/>
          </a:xfrm>
        </p:spPr>
        <p:txBody>
          <a:bodyPr anchor="t">
            <a:normAutofit/>
          </a:bodyPr>
          <a:lstStyle/>
          <a:p>
            <a:endParaRPr lang="en-IN" sz="2200" dirty="0"/>
          </a:p>
        </p:txBody>
      </p:sp>
      <p:pic>
        <p:nvPicPr>
          <p:cNvPr id="3074" name="Picture 2">
            <a:extLst>
              <a:ext uri="{FF2B5EF4-FFF2-40B4-BE49-F238E27FC236}">
                <a16:creationId xmlns:a16="http://schemas.microsoft.com/office/drawing/2014/main" id="{64F1200F-EDE5-048F-7D96-892B724D4B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883927"/>
            <a:ext cx="6903720" cy="5090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1C7BD1-522D-BE99-FFC0-CB7474673BEB}"/>
              </a:ext>
            </a:extLst>
          </p:cNvPr>
          <p:cNvSpPr txBox="1"/>
          <p:nvPr/>
        </p:nvSpPr>
        <p:spPr>
          <a:xfrm>
            <a:off x="630936" y="2358592"/>
            <a:ext cx="3429000" cy="369332"/>
          </a:xfrm>
          <a:prstGeom prst="rect">
            <a:avLst/>
          </a:prstGeom>
          <a:noFill/>
        </p:spPr>
        <p:txBody>
          <a:bodyPr wrap="square">
            <a:spAutoFit/>
          </a:bodyPr>
          <a:lstStyle/>
          <a:p>
            <a:r>
              <a:rPr lang="en-IN" b="0" i="0" dirty="0">
                <a:solidFill>
                  <a:srgbClr val="4D5156"/>
                </a:solidFill>
                <a:effectLst/>
                <a:latin typeface="arial" panose="020B0604020202020204" pitchFamily="34" charset="0"/>
              </a:rPr>
              <a:t>Anthropic PBC- LLM</a:t>
            </a:r>
            <a:endParaRPr lang="en-IN" dirty="0"/>
          </a:p>
        </p:txBody>
      </p:sp>
    </p:spTree>
    <p:extLst>
      <p:ext uri="{BB962C8B-B14F-4D97-AF65-F5344CB8AC3E}">
        <p14:creationId xmlns:p14="http://schemas.microsoft.com/office/powerpoint/2010/main" val="268983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704D9D1-A852-C577-54BC-D409EEC352AC}"/>
              </a:ext>
            </a:extLst>
          </p:cNvPr>
          <p:cNvSpPr>
            <a:spLocks noGrp="1"/>
          </p:cNvSpPr>
          <p:nvPr>
            <p:ph type="title"/>
          </p:nvPr>
        </p:nvSpPr>
        <p:spPr>
          <a:xfrm>
            <a:off x="761800" y="762001"/>
            <a:ext cx="5334197" cy="1708242"/>
          </a:xfrm>
        </p:spPr>
        <p:txBody>
          <a:bodyPr vert="horz" lIns="91440" tIns="45720" rIns="91440" bIns="45720" rtlCol="0" anchor="ctr">
            <a:normAutofit/>
          </a:bodyPr>
          <a:lstStyle/>
          <a:p>
            <a:endParaRPr lang="en-US" sz="4000">
              <a:solidFill>
                <a:schemeClr val="tx1"/>
              </a:solidFill>
              <a:latin typeface="+mj-lt"/>
            </a:endParaRPr>
          </a:p>
        </p:txBody>
      </p:sp>
      <p:sp>
        <p:nvSpPr>
          <p:cNvPr id="2" name="Content Placeholder 1">
            <a:extLst>
              <a:ext uri="{FF2B5EF4-FFF2-40B4-BE49-F238E27FC236}">
                <a16:creationId xmlns:a16="http://schemas.microsoft.com/office/drawing/2014/main" id="{BF09CDCB-FF9E-5A2A-6A9D-25BAA3F0BA41}"/>
              </a:ext>
            </a:extLst>
          </p:cNvPr>
          <p:cNvSpPr>
            <a:spLocks noGrp="1"/>
          </p:cNvSpPr>
          <p:nvPr>
            <p:ph idx="1"/>
          </p:nvPr>
        </p:nvSpPr>
        <p:spPr>
          <a:xfrm>
            <a:off x="761800" y="2470244"/>
            <a:ext cx="5334197" cy="3769835"/>
          </a:xfrm>
        </p:spPr>
        <p:txBody>
          <a:bodyPr vert="horz" lIns="91440" tIns="45720" rIns="91440" bIns="45720" rtlCol="0" anchor="ctr">
            <a:normAutofit/>
          </a:bodyPr>
          <a:lstStyle/>
          <a:p>
            <a:endParaRPr lang="en-US" sz="2000">
              <a:latin typeface="+mn-lt"/>
            </a:endParaRPr>
          </a:p>
        </p:txBody>
      </p:sp>
      <p:pic>
        <p:nvPicPr>
          <p:cNvPr id="1026" name="Picture 2" descr="llm">
            <a:extLst>
              <a:ext uri="{FF2B5EF4-FFF2-40B4-BE49-F238E27FC236}">
                <a16:creationId xmlns:a16="http://schemas.microsoft.com/office/drawing/2014/main" id="{C4117583-143D-2659-73D9-9B3EEFEF13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19" r="2" b="2"/>
          <a:stretch/>
        </p:blipFill>
        <p:spPr bwMode="auto">
          <a:xfrm>
            <a:off x="0" y="-10886"/>
            <a:ext cx="5334204"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679B59F-D665-AE82-FE67-DA7EE0A6C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49" y="-10886"/>
            <a:ext cx="6916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24D42F-D77E-7A1C-502D-43B8CF5DCCDC}"/>
              </a:ext>
            </a:extLst>
          </p:cNvPr>
          <p:cNvSpPr>
            <a:spLocks noGrp="1"/>
          </p:cNvSpPr>
          <p:nvPr>
            <p:ph idx="1"/>
          </p:nvPr>
        </p:nvSpPr>
        <p:spPr>
          <a:xfrm>
            <a:off x="571499" y="1137256"/>
            <a:ext cx="5120641" cy="4908082"/>
          </a:xfrm>
        </p:spPr>
        <p:txBody>
          <a:bodyPr vert="horz" lIns="91440" tIns="45720" rIns="91440" bIns="45720" rtlCol="0" anchor="t">
            <a:normAutofit fontScale="85000" lnSpcReduction="20000"/>
          </a:bodyPr>
          <a:lstStyle/>
          <a:p>
            <a:pPr algn="l">
              <a:buFont typeface="Arial" panose="020B0604020202020204" pitchFamily="34" charset="0"/>
              <a:buChar char="•"/>
            </a:pPr>
            <a:r>
              <a:rPr lang="en-US" b="0" i="0" dirty="0">
                <a:solidFill>
                  <a:srgbClr val="0D0D0D"/>
                </a:solidFill>
                <a:effectLst/>
                <a:latin typeface="Söhne"/>
              </a:rPr>
              <a:t>History of language models starts in the 1950s with rule-based systems</a:t>
            </a:r>
          </a:p>
          <a:p>
            <a:pPr algn="l">
              <a:buFont typeface="Arial" panose="020B0604020202020204" pitchFamily="34" charset="0"/>
              <a:buChar char="•"/>
            </a:pPr>
            <a:r>
              <a:rPr lang="en-US" b="0" i="0" dirty="0">
                <a:solidFill>
                  <a:srgbClr val="0D0D0D"/>
                </a:solidFill>
                <a:effectLst/>
                <a:latin typeface="Söhne"/>
              </a:rPr>
              <a:t>Early attempts constrained by manual design of grammatical rules</a:t>
            </a:r>
          </a:p>
          <a:p>
            <a:pPr algn="l">
              <a:buFont typeface="Arial" panose="020B0604020202020204" pitchFamily="34" charset="0"/>
              <a:buChar char="•"/>
            </a:pPr>
            <a:r>
              <a:rPr lang="en-US" b="0" i="0" dirty="0">
                <a:solidFill>
                  <a:srgbClr val="0D0D0D"/>
                </a:solidFill>
                <a:effectLst/>
                <a:latin typeface="Söhne"/>
              </a:rPr>
              <a:t>Joseph Weizenbaum's "ELIZA" program introduced in 1966</a:t>
            </a:r>
          </a:p>
          <a:p>
            <a:pPr algn="l">
              <a:buFont typeface="Arial" panose="020B0604020202020204" pitchFamily="34" charset="0"/>
              <a:buChar char="•"/>
            </a:pPr>
            <a:r>
              <a:rPr lang="en-US" b="0" i="0" dirty="0">
                <a:solidFill>
                  <a:srgbClr val="0D0D0D"/>
                </a:solidFill>
                <a:effectLst/>
                <a:latin typeface="Söhne"/>
              </a:rPr>
              <a:t>ELIZA operated as a simulated Rogerian psychotherapist</a:t>
            </a:r>
          </a:p>
          <a:p>
            <a:pPr algn="l">
              <a:buFont typeface="Arial" panose="020B0604020202020204" pitchFamily="34" charset="0"/>
              <a:buChar char="•"/>
            </a:pPr>
            <a:r>
              <a:rPr lang="en-US" b="0" i="0" dirty="0">
                <a:solidFill>
                  <a:srgbClr val="0D0D0D"/>
                </a:solidFill>
                <a:effectLst/>
                <a:latin typeface="Söhne"/>
              </a:rPr>
              <a:t>Pioneering example of dialogue simulation</a:t>
            </a:r>
          </a:p>
          <a:p>
            <a:pPr algn="l">
              <a:buFont typeface="Arial" panose="020B0604020202020204" pitchFamily="34" charset="0"/>
              <a:buChar char="•"/>
            </a:pPr>
            <a:r>
              <a:rPr lang="en-US" b="0" i="0" dirty="0">
                <a:solidFill>
                  <a:srgbClr val="0D0D0D"/>
                </a:solidFill>
                <a:effectLst/>
                <a:latin typeface="Söhne"/>
              </a:rPr>
              <a:t>Interactions primarily based on pre-defined patterns</a:t>
            </a:r>
          </a:p>
          <a:p>
            <a:r>
              <a:rPr lang="en-US" dirty="0">
                <a:solidFill>
                  <a:srgbClr val="0D0D0D"/>
                </a:solidFill>
                <a:latin typeface="Söhne"/>
              </a:rPr>
              <a:t>Lacked genuine comprehension of language nuances</a:t>
            </a:r>
            <a:endParaRPr lang="en-US"/>
          </a:p>
          <a:p>
            <a:endParaRPr lang="en-IN" dirty="0"/>
          </a:p>
        </p:txBody>
      </p:sp>
      <p:sp>
        <p:nvSpPr>
          <p:cNvPr id="4" name="Rectangle 1">
            <a:extLst>
              <a:ext uri="{FF2B5EF4-FFF2-40B4-BE49-F238E27FC236}">
                <a16:creationId xmlns:a16="http://schemas.microsoft.com/office/drawing/2014/main" id="{BF0E40E7-DBCF-1A4D-06B3-E7A4F46EB813}"/>
              </a:ext>
            </a:extLst>
          </p:cNvPr>
          <p:cNvSpPr>
            <a:spLocks noGrp="1" noChangeArrowheads="1"/>
          </p:cNvSpPr>
          <p:nvPr>
            <p:ph type="title"/>
          </p:nvPr>
        </p:nvSpPr>
        <p:spPr bwMode="auto">
          <a:xfrm>
            <a:off x="0" y="-39929"/>
            <a:ext cx="6961201"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rgbClr val="C00000"/>
                </a:solidFill>
                <a:effectLst/>
                <a:latin typeface="inherit"/>
              </a:rPr>
              <a:t>Rule-Based Language Models (1950s - 1960s)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1" name="Picture 3" descr="Example of ELIZA ELIZA, a chatbot was designed by Joseph ...">
            <a:extLst>
              <a:ext uri="{FF2B5EF4-FFF2-40B4-BE49-F238E27FC236}">
                <a16:creationId xmlns:a16="http://schemas.microsoft.com/office/drawing/2014/main" id="{700F6FF5-3510-8E92-5F14-3C3EFECAE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566" y="365761"/>
            <a:ext cx="4900613" cy="2800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3" name="TextBox 5">
            <a:extLst>
              <a:ext uri="{FF2B5EF4-FFF2-40B4-BE49-F238E27FC236}">
                <a16:creationId xmlns:a16="http://schemas.microsoft.com/office/drawing/2014/main" id="{29AC34F1-481B-7BEC-1573-08991D654709}"/>
              </a:ext>
            </a:extLst>
          </p:cNvPr>
          <p:cNvGraphicFramePr/>
          <p:nvPr>
            <p:extLst>
              <p:ext uri="{D42A27DB-BD31-4B8C-83A1-F6EECF244321}">
                <p14:modId xmlns:p14="http://schemas.microsoft.com/office/powerpoint/2010/main" val="1888846239"/>
              </p:ext>
            </p:extLst>
          </p:nvPr>
        </p:nvGraphicFramePr>
        <p:xfrm>
          <a:off x="6322309" y="3429000"/>
          <a:ext cx="5404872" cy="2496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35788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001E64-81B6-9EA9-EBC0-10EAB7E725BD}"/>
              </a:ext>
            </a:extLst>
          </p:cNvPr>
          <p:cNvSpPr>
            <a:spLocks noGrp="1"/>
          </p:cNvSpPr>
          <p:nvPr>
            <p:ph idx="1"/>
          </p:nvPr>
        </p:nvSpPr>
        <p:spPr>
          <a:xfrm>
            <a:off x="571499" y="1137256"/>
            <a:ext cx="4594861" cy="4908082"/>
          </a:xfrm>
        </p:spPr>
        <p:txBody>
          <a:bodyPr>
            <a:normAutofit/>
          </a:bodyPr>
          <a:lstStyle/>
          <a:p>
            <a:pPr algn="l">
              <a:buFont typeface="Arial" panose="020B0604020202020204" pitchFamily="34" charset="0"/>
              <a:buChar char="•"/>
            </a:pPr>
            <a:r>
              <a:rPr lang="en-US" sz="1600" b="0" i="0" dirty="0">
                <a:solidFill>
                  <a:srgbClr val="0D0D0D"/>
                </a:solidFill>
                <a:effectLst/>
                <a:latin typeface="Söhne"/>
              </a:rPr>
              <a:t>Shift towards statistical approaches in language processing during the 1990s</a:t>
            </a:r>
          </a:p>
          <a:p>
            <a:pPr algn="l">
              <a:buFont typeface="Arial" panose="020B0604020202020204" pitchFamily="34" charset="0"/>
              <a:buChar char="•"/>
            </a:pPr>
            <a:r>
              <a:rPr lang="en-US" sz="1600" b="0" i="0" dirty="0">
                <a:solidFill>
                  <a:srgbClr val="0D0D0D"/>
                </a:solidFill>
                <a:effectLst/>
                <a:latin typeface="Söhne"/>
              </a:rPr>
              <a:t>Embrace of vast text datasets to uncover patterns and interconnections</a:t>
            </a:r>
          </a:p>
          <a:p>
            <a:pPr algn="l">
              <a:buFont typeface="Arial" panose="020B0604020202020204" pitchFamily="34" charset="0"/>
              <a:buChar char="•"/>
            </a:pPr>
            <a:r>
              <a:rPr lang="en-US" sz="1600" b="0" i="0" dirty="0">
                <a:solidFill>
                  <a:srgbClr val="0D0D0D"/>
                </a:solidFill>
                <a:effectLst/>
                <a:latin typeface="Söhne"/>
              </a:rPr>
              <a:t>Prominent techniques: Hidden Markov Models (HMMs) and Conditional Random Fields (CRFs)</a:t>
            </a:r>
          </a:p>
          <a:p>
            <a:pPr algn="l">
              <a:buFont typeface="Arial" panose="020B0604020202020204" pitchFamily="34" charset="0"/>
              <a:buChar char="•"/>
            </a:pPr>
            <a:r>
              <a:rPr lang="en-US" sz="1600" b="0" i="0" dirty="0">
                <a:solidFill>
                  <a:srgbClr val="0D0D0D"/>
                </a:solidFill>
                <a:effectLst/>
                <a:latin typeface="Söhne"/>
              </a:rPr>
              <a:t>Revolutionized tasks like part-of-speech tagging and named entity recognition</a:t>
            </a:r>
          </a:p>
          <a:p>
            <a:pPr algn="l">
              <a:buFont typeface="Arial" panose="020B0604020202020204" pitchFamily="34" charset="0"/>
              <a:buChar char="•"/>
            </a:pPr>
            <a:r>
              <a:rPr lang="en-US" sz="1600" b="0" i="0" dirty="0">
                <a:solidFill>
                  <a:srgbClr val="0D0D0D"/>
                </a:solidFill>
                <a:effectLst/>
                <a:latin typeface="Söhne"/>
              </a:rPr>
              <a:t>HMMs and CRFs enabled systems to identify grammatical roles and extract specific information from text</a:t>
            </a:r>
          </a:p>
          <a:p>
            <a:pPr algn="l">
              <a:buFont typeface="Arial" panose="020B0604020202020204" pitchFamily="34" charset="0"/>
              <a:buChar char="•"/>
            </a:pPr>
            <a:r>
              <a:rPr lang="en-US" sz="1600" b="0" i="0" dirty="0">
                <a:solidFill>
                  <a:srgbClr val="0D0D0D"/>
                </a:solidFill>
                <a:effectLst/>
                <a:latin typeface="Söhne"/>
              </a:rPr>
              <a:t>Departure from rigid rule-based systems to more adaptable and context-sensitive processing</a:t>
            </a:r>
          </a:p>
          <a:p>
            <a:pPr algn="l">
              <a:buFont typeface="Arial" panose="020B0604020202020204" pitchFamily="34" charset="0"/>
              <a:buChar char="•"/>
            </a:pPr>
            <a:r>
              <a:rPr lang="en-US" sz="1600" b="0" i="0" dirty="0">
                <a:solidFill>
                  <a:srgbClr val="0D0D0D"/>
                </a:solidFill>
                <a:effectLst/>
                <a:latin typeface="Söhne"/>
              </a:rPr>
              <a:t>Despite successes, models still grappled with complexities of language</a:t>
            </a:r>
          </a:p>
          <a:p>
            <a:pPr algn="l">
              <a:buFont typeface="Arial" panose="020B0604020202020204" pitchFamily="34" charset="0"/>
              <a:buChar char="•"/>
            </a:pPr>
            <a:r>
              <a:rPr lang="en-US" sz="1600" b="0" i="0" dirty="0">
                <a:solidFill>
                  <a:srgbClr val="0D0D0D"/>
                </a:solidFill>
                <a:effectLst/>
                <a:latin typeface="Söhne"/>
              </a:rPr>
              <a:t>Setting the stage for next era of advancements in language models</a:t>
            </a:r>
          </a:p>
          <a:p>
            <a:pPr marL="0" indent="0">
              <a:buNone/>
            </a:pPr>
            <a:endParaRPr lang="en-IN" dirty="0"/>
          </a:p>
        </p:txBody>
      </p:sp>
      <p:sp>
        <p:nvSpPr>
          <p:cNvPr id="4" name="Rectangle 1">
            <a:extLst>
              <a:ext uri="{FF2B5EF4-FFF2-40B4-BE49-F238E27FC236}">
                <a16:creationId xmlns:a16="http://schemas.microsoft.com/office/drawing/2014/main" id="{27F37F5E-BA9B-8B35-9F5E-F90E10E5ACC8}"/>
              </a:ext>
            </a:extLst>
          </p:cNvPr>
          <p:cNvSpPr>
            <a:spLocks noGrp="1" noChangeArrowheads="1"/>
          </p:cNvSpPr>
          <p:nvPr>
            <p:ph type="title"/>
          </p:nvPr>
        </p:nvSpPr>
        <p:spPr bwMode="auto">
          <a:xfrm>
            <a:off x="182879" y="-7930"/>
            <a:ext cx="8109208"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800" b="1" dirty="0">
                <a:solidFill>
                  <a:srgbClr val="C00000"/>
                </a:solidFill>
                <a:latin typeface="inherit"/>
              </a:rPr>
              <a:t>2. Statistical Language Processing (1990s - early 2000s)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5" name="Picture 5" descr="HMM, MEMM, and CRF: A Comparative Analysis of Statistical Modeling Methods  - Alibaba Cloud Community">
            <a:extLst>
              <a:ext uri="{FF2B5EF4-FFF2-40B4-BE49-F238E27FC236}">
                <a16:creationId xmlns:a16="http://schemas.microsoft.com/office/drawing/2014/main" id="{55C113FF-8E37-61B5-750D-EEFF552B1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90601"/>
            <a:ext cx="4063998" cy="2438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0435610-1837-6026-F779-9CF889A53ABA}"/>
              </a:ext>
            </a:extLst>
          </p:cNvPr>
          <p:cNvPicPr>
            <a:picLocks noChangeAspect="1"/>
          </p:cNvPicPr>
          <p:nvPr/>
        </p:nvPicPr>
        <p:blipFill>
          <a:blip r:embed="rId3"/>
          <a:stretch>
            <a:fillRect/>
          </a:stretch>
        </p:blipFill>
        <p:spPr>
          <a:xfrm>
            <a:off x="7025642" y="3733689"/>
            <a:ext cx="2571882" cy="2133710"/>
          </a:xfrm>
          <a:prstGeom prst="rect">
            <a:avLst/>
          </a:prstGeom>
        </p:spPr>
      </p:pic>
    </p:spTree>
    <p:extLst>
      <p:ext uri="{BB962C8B-B14F-4D97-AF65-F5344CB8AC3E}">
        <p14:creationId xmlns:p14="http://schemas.microsoft.com/office/powerpoint/2010/main" val="2565028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BE01CC-C302-F92F-E0D3-706A250A7543}"/>
              </a:ext>
            </a:extLst>
          </p:cNvPr>
          <p:cNvSpPr>
            <a:spLocks noGrp="1"/>
          </p:cNvSpPr>
          <p:nvPr>
            <p:ph idx="1"/>
          </p:nvPr>
        </p:nvSpPr>
        <p:spPr>
          <a:xfrm>
            <a:off x="121920" y="1155700"/>
            <a:ext cx="5524501" cy="4908082"/>
          </a:xfrm>
        </p:spPr>
        <p:txBody>
          <a:bodyPr>
            <a:normAutofit fontScale="55000" lnSpcReduction="20000"/>
          </a:bodyPr>
          <a:lstStyle/>
          <a:p>
            <a:pPr algn="l">
              <a:buFont typeface="Arial" panose="020B0604020202020204" pitchFamily="34" charset="0"/>
              <a:buChar char="•"/>
            </a:pPr>
            <a:r>
              <a:rPr lang="en-US" sz="2900" b="0" i="0" dirty="0">
                <a:solidFill>
                  <a:srgbClr val="0D0D0D"/>
                </a:solidFill>
                <a:effectLst/>
                <a:latin typeface="Söhne"/>
              </a:rPr>
              <a:t>Emergence of N-gram models in 1990s and early 2000s</a:t>
            </a:r>
          </a:p>
          <a:p>
            <a:pPr algn="l">
              <a:buFont typeface="Arial" panose="020B0604020202020204" pitchFamily="34" charset="0"/>
              <a:buChar char="•"/>
            </a:pPr>
            <a:r>
              <a:rPr lang="en-US" sz="2900" b="0" i="0" dirty="0">
                <a:solidFill>
                  <a:srgbClr val="0D0D0D"/>
                </a:solidFill>
                <a:effectLst/>
                <a:latin typeface="Söhne"/>
              </a:rPr>
              <a:t>Concept: Probability of a word's appearance based on preceding words</a:t>
            </a:r>
          </a:p>
          <a:p>
            <a:pPr algn="l">
              <a:buFont typeface="Arial" panose="020B0604020202020204" pitchFamily="34" charset="0"/>
              <a:buChar char="•"/>
            </a:pPr>
            <a:r>
              <a:rPr lang="en-US" sz="2900" b="0" i="0" dirty="0">
                <a:solidFill>
                  <a:srgbClr val="0D0D0D"/>
                </a:solidFill>
                <a:effectLst/>
                <a:latin typeface="Söhne"/>
              </a:rPr>
              <a:t>Simple yet powerful mechanism for statistical language modeling</a:t>
            </a:r>
          </a:p>
          <a:p>
            <a:pPr algn="l">
              <a:buFont typeface="Arial" panose="020B0604020202020204" pitchFamily="34" charset="0"/>
              <a:buChar char="•"/>
            </a:pPr>
            <a:r>
              <a:rPr lang="en-US" sz="2900" b="0" i="0" dirty="0">
                <a:solidFill>
                  <a:srgbClr val="0D0D0D"/>
                </a:solidFill>
                <a:effectLst/>
                <a:latin typeface="Söhne"/>
              </a:rPr>
              <a:t>Focus on local relationships between words to capture context</a:t>
            </a:r>
          </a:p>
          <a:p>
            <a:pPr algn="l">
              <a:buFont typeface="Arial" panose="020B0604020202020204" pitchFamily="34" charset="0"/>
              <a:buChar char="•"/>
            </a:pPr>
            <a:r>
              <a:rPr lang="en-US" sz="2900" b="0" i="0" dirty="0">
                <a:solidFill>
                  <a:srgbClr val="0D0D0D"/>
                </a:solidFill>
                <a:effectLst/>
                <a:latin typeface="Söhne"/>
              </a:rPr>
              <a:t>Introduction of essential mechanism for understanding language</a:t>
            </a:r>
          </a:p>
          <a:p>
            <a:pPr algn="l">
              <a:buFont typeface="Arial" panose="020B0604020202020204" pitchFamily="34" charset="0"/>
              <a:buChar char="•"/>
            </a:pPr>
            <a:r>
              <a:rPr lang="en-US" sz="2900" b="0" i="0" dirty="0">
                <a:solidFill>
                  <a:srgbClr val="0D0D0D"/>
                </a:solidFill>
                <a:effectLst/>
                <a:latin typeface="Söhne"/>
              </a:rPr>
              <a:t>Notable application: Google's PageRank algorithm (1996) PageRank's revolutionary approach to web search</a:t>
            </a:r>
          </a:p>
          <a:p>
            <a:pPr algn="l">
              <a:buFont typeface="Arial" panose="020B0604020202020204" pitchFamily="34" charset="0"/>
              <a:buChar char="•"/>
            </a:pPr>
            <a:r>
              <a:rPr lang="en-US" sz="2900" b="0" i="0" dirty="0">
                <a:solidFill>
                  <a:srgbClr val="0D0D0D"/>
                </a:solidFill>
                <a:effectLst/>
                <a:latin typeface="Söhne"/>
              </a:rPr>
              <a:t>Utilization of N-gram analysis to assess word co-occurrences</a:t>
            </a:r>
          </a:p>
          <a:p>
            <a:pPr algn="l">
              <a:buFont typeface="Arial" panose="020B0604020202020204" pitchFamily="34" charset="0"/>
              <a:buChar char="•"/>
            </a:pPr>
            <a:r>
              <a:rPr lang="en-US" sz="2900" b="0" i="0" dirty="0">
                <a:solidFill>
                  <a:srgbClr val="0D0D0D"/>
                </a:solidFill>
                <a:effectLst/>
                <a:latin typeface="Söhne"/>
              </a:rPr>
              <a:t>Effective ranking of web page relevance</a:t>
            </a:r>
          </a:p>
          <a:p>
            <a:pPr algn="l">
              <a:buFont typeface="Arial" panose="020B0604020202020204" pitchFamily="34" charset="0"/>
              <a:buChar char="•"/>
            </a:pPr>
            <a:r>
              <a:rPr lang="en-US" sz="2900" b="0" i="0" dirty="0">
                <a:solidFill>
                  <a:srgbClr val="0D0D0D"/>
                </a:solidFill>
                <a:effectLst/>
                <a:latin typeface="Söhne"/>
              </a:rPr>
              <a:t>Showcase of N-gram model's potential beyond language processing</a:t>
            </a:r>
          </a:p>
          <a:p>
            <a:pPr algn="l">
              <a:buFont typeface="Arial" panose="020B0604020202020204" pitchFamily="34" charset="0"/>
              <a:buChar char="•"/>
            </a:pPr>
            <a:r>
              <a:rPr lang="en-US" sz="2900" b="0" i="0" dirty="0">
                <a:solidFill>
                  <a:srgbClr val="0D0D0D"/>
                </a:solidFill>
                <a:effectLst/>
                <a:latin typeface="Söhne"/>
              </a:rPr>
              <a:t>Highlighting significance of contextual information in language</a:t>
            </a:r>
          </a:p>
          <a:p>
            <a:pPr algn="l">
              <a:buFont typeface="Arial" panose="020B0604020202020204" pitchFamily="34" charset="0"/>
              <a:buChar char="•"/>
            </a:pPr>
            <a:r>
              <a:rPr lang="en-US" sz="2900" b="0" i="0" dirty="0">
                <a:solidFill>
                  <a:srgbClr val="0D0D0D"/>
                </a:solidFill>
                <a:effectLst/>
                <a:latin typeface="Söhne"/>
              </a:rPr>
              <a:t>Paving the way for development of more intricate techniques in linguistics</a:t>
            </a:r>
          </a:p>
          <a:p>
            <a:endParaRPr lang="en-IN" dirty="0"/>
          </a:p>
        </p:txBody>
      </p:sp>
      <p:sp>
        <p:nvSpPr>
          <p:cNvPr id="4" name="Rectangle 1">
            <a:extLst>
              <a:ext uri="{FF2B5EF4-FFF2-40B4-BE49-F238E27FC236}">
                <a16:creationId xmlns:a16="http://schemas.microsoft.com/office/drawing/2014/main" id="{AE457F87-1C19-5B57-290E-C40DAD548236}"/>
              </a:ext>
            </a:extLst>
          </p:cNvPr>
          <p:cNvSpPr>
            <a:spLocks noGrp="1" noChangeArrowheads="1"/>
          </p:cNvSpPr>
          <p:nvPr>
            <p:ph type="title"/>
          </p:nvPr>
        </p:nvSpPr>
        <p:spPr bwMode="auto">
          <a:xfrm>
            <a:off x="571499" y="-7930"/>
            <a:ext cx="5775748"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800" b="1" dirty="0">
                <a:solidFill>
                  <a:srgbClr val="C00000"/>
                </a:solidFill>
                <a:latin typeface="inherit"/>
              </a:rPr>
              <a:t>3. N-gram Models (1990s - early 2000s)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7" name="Picture 3" descr="NLP: Understanding the N-gram language models - YouTube">
            <a:extLst>
              <a:ext uri="{FF2B5EF4-FFF2-40B4-BE49-F238E27FC236}">
                <a16:creationId xmlns:a16="http://schemas.microsoft.com/office/drawing/2014/main" id="{03A0B0C4-6E4E-2C04-DC24-E0B9DA434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80" y="1169255"/>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09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C05F64-6BF9-1D1D-857A-C3AF29E2FB5A}"/>
              </a:ext>
            </a:extLst>
          </p:cNvPr>
          <p:cNvSpPr>
            <a:spLocks noGrp="1"/>
          </p:cNvSpPr>
          <p:nvPr>
            <p:ph idx="1"/>
          </p:nvPr>
        </p:nvSpPr>
        <p:spPr>
          <a:xfrm>
            <a:off x="571499" y="1137256"/>
            <a:ext cx="5052061" cy="4908082"/>
          </a:xfrm>
        </p:spPr>
        <p:txBody>
          <a:bodyPr>
            <a:normAutofit fontScale="62500" lnSpcReduction="20000"/>
          </a:bodyPr>
          <a:lstStyle/>
          <a:p>
            <a:pPr algn="l">
              <a:buFont typeface="Arial" panose="020B0604020202020204" pitchFamily="34" charset="0"/>
              <a:buChar char="•"/>
            </a:pPr>
            <a:r>
              <a:rPr lang="en-US" b="0" i="0" dirty="0">
                <a:solidFill>
                  <a:srgbClr val="0D0D0D"/>
                </a:solidFill>
                <a:effectLst/>
                <a:latin typeface="Söhne"/>
              </a:rPr>
              <a:t>Late 2000s: Resurgence of interest in neural networks, especially deep learning techniques</a:t>
            </a:r>
          </a:p>
          <a:p>
            <a:pPr algn="l">
              <a:buFont typeface="Arial" panose="020B0604020202020204" pitchFamily="34" charset="0"/>
              <a:buChar char="•"/>
            </a:pPr>
            <a:r>
              <a:rPr lang="en-US" b="0" i="0" dirty="0">
                <a:solidFill>
                  <a:srgbClr val="0D0D0D"/>
                </a:solidFill>
                <a:effectLst/>
                <a:latin typeface="Söhne"/>
              </a:rPr>
              <a:t>Adoption of Recurrent Neural Networks (RNNs) and Long Short-Term Memory (LSTM) networks for processing sequential data</a:t>
            </a:r>
          </a:p>
          <a:p>
            <a:pPr algn="l">
              <a:buFont typeface="Arial" panose="020B0604020202020204" pitchFamily="34" charset="0"/>
              <a:buChar char="•"/>
            </a:pPr>
            <a:r>
              <a:rPr lang="en-US" b="0" i="0" dirty="0">
                <a:solidFill>
                  <a:srgbClr val="0D0D0D"/>
                </a:solidFill>
                <a:effectLst/>
                <a:latin typeface="Söhne"/>
              </a:rPr>
              <a:t>Breakthrough application: Machine translation : Google's "Neural Machine Translation" system (introduced in 2016) outperformed conventional methods</a:t>
            </a:r>
          </a:p>
          <a:p>
            <a:pPr algn="l">
              <a:buFont typeface="Arial" panose="020B0604020202020204" pitchFamily="34" charset="0"/>
              <a:buChar char="•"/>
            </a:pPr>
            <a:r>
              <a:rPr lang="en-US" b="0" i="0" dirty="0">
                <a:solidFill>
                  <a:srgbClr val="0D0D0D"/>
                </a:solidFill>
                <a:effectLst/>
                <a:latin typeface="Söhne"/>
              </a:rPr>
              <a:t>Introduction of Word2Vec model in 2013 by Tomas </a:t>
            </a:r>
            <a:r>
              <a:rPr lang="en-US" b="0" i="0" dirty="0" err="1">
                <a:solidFill>
                  <a:srgbClr val="0D0D0D"/>
                </a:solidFill>
                <a:effectLst/>
                <a:latin typeface="Söhne"/>
              </a:rPr>
              <a:t>Mikolov</a:t>
            </a:r>
            <a:r>
              <a:rPr lang="en-US" b="0" i="0" dirty="0">
                <a:solidFill>
                  <a:srgbClr val="0D0D0D"/>
                </a:solidFill>
                <a:effectLst/>
                <a:latin typeface="Söhne"/>
              </a:rPr>
              <a:t> and team at Google</a:t>
            </a:r>
          </a:p>
          <a:p>
            <a:pPr algn="l">
              <a:buFont typeface="Arial" panose="020B0604020202020204" pitchFamily="34" charset="0"/>
              <a:buChar char="•"/>
            </a:pPr>
            <a:r>
              <a:rPr lang="en-US" b="0" i="0" dirty="0">
                <a:solidFill>
                  <a:srgbClr val="0D0D0D"/>
                </a:solidFill>
                <a:effectLst/>
                <a:latin typeface="Söhne"/>
              </a:rPr>
              <a:t>Word2Vec model learned distributed representations of words from contextual usage in large text datasets</a:t>
            </a:r>
          </a:p>
          <a:p>
            <a:pPr algn="l">
              <a:buFont typeface="Arial" panose="020B0604020202020204" pitchFamily="34" charset="0"/>
              <a:buChar char="•"/>
            </a:pPr>
            <a:r>
              <a:rPr lang="en-US" b="0" i="0" dirty="0">
                <a:solidFill>
                  <a:srgbClr val="0D0D0D"/>
                </a:solidFill>
                <a:effectLst/>
                <a:latin typeface="Söhne"/>
              </a:rPr>
              <a:t>Foundation for capturing semantic relationships between words established</a:t>
            </a:r>
          </a:p>
          <a:p>
            <a:pPr algn="l">
              <a:buFont typeface="Arial" panose="020B0604020202020204" pitchFamily="34" charset="0"/>
              <a:buChar char="•"/>
            </a:pPr>
            <a:r>
              <a:rPr lang="en-US" b="0" i="0" dirty="0">
                <a:solidFill>
                  <a:srgbClr val="0D0D0D"/>
                </a:solidFill>
                <a:effectLst/>
                <a:latin typeface="Söhne"/>
              </a:rPr>
              <a:t>Enhancement of language understanding beyond statistical associations</a:t>
            </a:r>
          </a:p>
          <a:p>
            <a:endParaRPr lang="en-IN" dirty="0"/>
          </a:p>
        </p:txBody>
      </p:sp>
      <p:sp>
        <p:nvSpPr>
          <p:cNvPr id="4" name="Rectangle 1">
            <a:extLst>
              <a:ext uri="{FF2B5EF4-FFF2-40B4-BE49-F238E27FC236}">
                <a16:creationId xmlns:a16="http://schemas.microsoft.com/office/drawing/2014/main" id="{68C7002F-CD03-FBF5-AE95-CB8B4891CC0C}"/>
              </a:ext>
            </a:extLst>
          </p:cNvPr>
          <p:cNvSpPr>
            <a:spLocks noGrp="1" noChangeArrowheads="1"/>
          </p:cNvSpPr>
          <p:nvPr>
            <p:ph type="title"/>
          </p:nvPr>
        </p:nvSpPr>
        <p:spPr bwMode="auto">
          <a:xfrm>
            <a:off x="571499" y="-7930"/>
            <a:ext cx="9821920"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800" b="1" dirty="0">
                <a:solidFill>
                  <a:srgbClr val="C00000"/>
                </a:solidFill>
                <a:latin typeface="inherit"/>
              </a:rPr>
              <a:t>4. Neural Networks and the Rise of LLMs (The late 2000s - onward)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1" name="Picture 3" descr="Venn diagram of connection between deep learning, ML, NLP, and LLMs">
            <a:extLst>
              <a:ext uri="{FF2B5EF4-FFF2-40B4-BE49-F238E27FC236}">
                <a16:creationId xmlns:a16="http://schemas.microsoft.com/office/drawing/2014/main" id="{4E847E4D-5C88-03B4-690E-C29193D6F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634" y="948662"/>
            <a:ext cx="6612905" cy="51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73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D280E-6FEB-1B43-5C82-A2A068F78123}"/>
              </a:ext>
            </a:extLst>
          </p:cNvPr>
          <p:cNvSpPr>
            <a:spLocks noGrp="1"/>
          </p:cNvSpPr>
          <p:nvPr>
            <p:ph idx="1"/>
          </p:nvPr>
        </p:nvSpPr>
        <p:spPr>
          <a:xfrm>
            <a:off x="491312" y="1108554"/>
            <a:ext cx="6023788" cy="4908082"/>
          </a:xfrm>
        </p:spPr>
        <p:txBody>
          <a:bodyPr>
            <a:normAutofit fontScale="77500" lnSpcReduction="20000"/>
          </a:bodyPr>
          <a:lstStyle/>
          <a:p>
            <a:pPr algn="l">
              <a:buFont typeface="Arial" panose="020B0604020202020204" pitchFamily="34" charset="0"/>
              <a:buChar char="•"/>
            </a:pPr>
            <a:r>
              <a:rPr lang="en-US" b="0" i="0" dirty="0">
                <a:solidFill>
                  <a:srgbClr val="0D0D0D"/>
                </a:solidFill>
                <a:effectLst/>
                <a:latin typeface="Söhne"/>
              </a:rPr>
              <a:t>Sequence-to-sequence models: Architecture of Recurrent Neural Networks, Utilization of encoder-decoder architectures with attention mechanisms</a:t>
            </a:r>
          </a:p>
          <a:p>
            <a:pPr algn="l">
              <a:buFont typeface="Arial" panose="020B0604020202020204" pitchFamily="34" charset="0"/>
              <a:buChar char="•"/>
            </a:pPr>
            <a:r>
              <a:rPr lang="en-US" b="0" i="0" dirty="0">
                <a:solidFill>
                  <a:srgbClr val="0D0D0D"/>
                </a:solidFill>
                <a:effectLst/>
                <a:latin typeface="Söhne"/>
              </a:rPr>
              <a:t>Handling various language tasks such as machine translation and text summarization</a:t>
            </a:r>
          </a:p>
          <a:p>
            <a:pPr algn="l">
              <a:buFont typeface="Arial" panose="020B0604020202020204" pitchFamily="34" charset="0"/>
              <a:buChar char="•"/>
            </a:pPr>
            <a:r>
              <a:rPr lang="en-US" b="0" i="0" dirty="0">
                <a:solidFill>
                  <a:srgbClr val="0D0D0D"/>
                </a:solidFill>
                <a:effectLst/>
                <a:latin typeface="Söhne"/>
              </a:rPr>
              <a:t>Introduction of Google's "Transformer" architecture in 2017 :Presented in the paper "Attention is All You Need"</a:t>
            </a:r>
          </a:p>
          <a:p>
            <a:pPr algn="l">
              <a:buFont typeface="Arial" panose="020B0604020202020204" pitchFamily="34" charset="0"/>
              <a:buChar char="•"/>
            </a:pPr>
            <a:r>
              <a:rPr lang="en-US" b="0" i="0" dirty="0">
                <a:solidFill>
                  <a:srgbClr val="0D0D0D"/>
                </a:solidFill>
                <a:effectLst/>
                <a:latin typeface="Söhne"/>
              </a:rPr>
              <a:t>Revolutionized sequence modeling by enabling parallel processing of </a:t>
            </a:r>
            <a:r>
              <a:rPr lang="en-US" b="0" i="0" dirty="0" err="1">
                <a:solidFill>
                  <a:srgbClr val="0D0D0D"/>
                </a:solidFill>
                <a:effectLst/>
                <a:latin typeface="Söhne"/>
              </a:rPr>
              <a:t>sequences,Effective</a:t>
            </a:r>
            <a:r>
              <a:rPr lang="en-US" b="0" i="0" dirty="0">
                <a:solidFill>
                  <a:srgbClr val="0D0D0D"/>
                </a:solidFill>
                <a:effectLst/>
                <a:latin typeface="Söhne"/>
              </a:rPr>
              <a:t> capture of long-range dependencies</a:t>
            </a:r>
          </a:p>
          <a:p>
            <a:pPr algn="l">
              <a:buFont typeface="Arial" panose="020B0604020202020204" pitchFamily="34" charset="0"/>
              <a:buChar char="•"/>
            </a:pPr>
            <a:r>
              <a:rPr lang="en-US" b="0" i="0" dirty="0">
                <a:solidFill>
                  <a:srgbClr val="0D0D0D"/>
                </a:solidFill>
                <a:effectLst/>
                <a:latin typeface="Söhne"/>
              </a:rPr>
              <a:t>Integration of self-attention mechanisms to seamlessly incorporate contextual information from all positions within a sequence</a:t>
            </a:r>
          </a:p>
          <a:p>
            <a:pPr algn="l">
              <a:buFont typeface="Arial" panose="020B0604020202020204" pitchFamily="34" charset="0"/>
              <a:buChar char="•"/>
            </a:pPr>
            <a:r>
              <a:rPr lang="en-US" b="0" i="0" dirty="0">
                <a:solidFill>
                  <a:srgbClr val="0D0D0D"/>
                </a:solidFill>
                <a:effectLst/>
                <a:latin typeface="Söhne"/>
              </a:rPr>
              <a:t>Architectural leap enhances performance in tasks requiring nuanced context comprehension</a:t>
            </a:r>
          </a:p>
          <a:p>
            <a:endParaRPr lang="en-IN" dirty="0"/>
          </a:p>
        </p:txBody>
      </p:sp>
      <p:sp>
        <p:nvSpPr>
          <p:cNvPr id="4" name="Rectangle 1">
            <a:extLst>
              <a:ext uri="{FF2B5EF4-FFF2-40B4-BE49-F238E27FC236}">
                <a16:creationId xmlns:a16="http://schemas.microsoft.com/office/drawing/2014/main" id="{F299342C-AC1C-FD27-556A-4B7AA60F2573}"/>
              </a:ext>
            </a:extLst>
          </p:cNvPr>
          <p:cNvSpPr>
            <a:spLocks noGrp="1" noChangeArrowheads="1"/>
          </p:cNvSpPr>
          <p:nvPr>
            <p:ph type="title"/>
          </p:nvPr>
        </p:nvSpPr>
        <p:spPr bwMode="auto">
          <a:xfrm>
            <a:off x="742949" y="22848"/>
            <a:ext cx="6351354" cy="11156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C00000"/>
                </a:solidFill>
                <a:effectLst/>
                <a:latin typeface="inherit"/>
              </a:rPr>
              <a:t>5. Sequence-to-Sequence Models (2014 - onward)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a:extLst>
              <a:ext uri="{FF2B5EF4-FFF2-40B4-BE49-F238E27FC236}">
                <a16:creationId xmlns:a16="http://schemas.microsoft.com/office/drawing/2014/main" id="{E4CDD72C-6AA9-DB41-9B5C-384775ACF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288" y="205912"/>
            <a:ext cx="4216400" cy="593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5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5A1B37-99CE-9BA4-1786-63163F4E656F}"/>
              </a:ext>
            </a:extLst>
          </p:cNvPr>
          <p:cNvSpPr>
            <a:spLocks noGrp="1"/>
          </p:cNvSpPr>
          <p:nvPr>
            <p:ph idx="1"/>
          </p:nvPr>
        </p:nvSpPr>
        <p:spPr>
          <a:xfrm>
            <a:off x="1" y="1162514"/>
            <a:ext cx="5328266" cy="4908082"/>
          </a:xfrm>
        </p:spPr>
        <p:txBody>
          <a:bodyPr>
            <a:normAutofit fontScale="85000" lnSpcReduction="20000"/>
          </a:bodyPr>
          <a:lstStyle/>
          <a:p>
            <a:pPr algn="l">
              <a:buFont typeface="Arial" panose="020B0604020202020204" pitchFamily="34" charset="0"/>
              <a:buChar char="•"/>
            </a:pPr>
            <a:r>
              <a:rPr lang="en-US" b="0" i="0" dirty="0">
                <a:solidFill>
                  <a:srgbClr val="0D0D0D"/>
                </a:solidFill>
                <a:effectLst/>
                <a:latin typeface="Söhne"/>
              </a:rPr>
              <a:t>Introduction of Bidirectional Encoder Representations from Transformers (BERT) in 2018 Developed by Google, </a:t>
            </a:r>
          </a:p>
          <a:p>
            <a:pPr algn="l">
              <a:buFont typeface="Arial" panose="020B0604020202020204" pitchFamily="34" charset="0"/>
              <a:buChar char="•"/>
            </a:pPr>
            <a:r>
              <a:rPr lang="en-US" b="0" i="0" dirty="0">
                <a:solidFill>
                  <a:srgbClr val="0D0D0D"/>
                </a:solidFill>
                <a:effectLst/>
                <a:latin typeface="Söhne"/>
              </a:rPr>
              <a:t>Pre-training of a massive transformer model on extensive textual data</a:t>
            </a:r>
          </a:p>
          <a:p>
            <a:pPr algn="l">
              <a:buFont typeface="Arial" panose="020B0604020202020204" pitchFamily="34" charset="0"/>
              <a:buChar char="•"/>
            </a:pPr>
            <a:r>
              <a:rPr lang="en-US" b="0" i="0" dirty="0">
                <a:solidFill>
                  <a:srgbClr val="0D0D0D"/>
                </a:solidFill>
                <a:effectLst/>
                <a:latin typeface="Söhne"/>
              </a:rPr>
              <a:t>Fine-tuning of pre-trained BERT model for specific tasks</a:t>
            </a:r>
          </a:p>
          <a:p>
            <a:pPr algn="l">
              <a:buFont typeface="Arial" panose="020B0604020202020204" pitchFamily="34" charset="0"/>
              <a:buChar char="•"/>
            </a:pPr>
            <a:r>
              <a:rPr lang="en-US" b="0" i="0" dirty="0">
                <a:solidFill>
                  <a:srgbClr val="0D0D0D"/>
                </a:solidFill>
                <a:effectLst/>
                <a:latin typeface="Söhne"/>
              </a:rPr>
              <a:t>Applications include question answering and sentiment analysis</a:t>
            </a:r>
          </a:p>
          <a:p>
            <a:pPr algn="l">
              <a:buFont typeface="Arial" panose="020B0604020202020204" pitchFamily="34" charset="0"/>
              <a:buChar char="•"/>
            </a:pPr>
            <a:r>
              <a:rPr lang="en-US" b="0" i="0" dirty="0">
                <a:solidFill>
                  <a:srgbClr val="0D0D0D"/>
                </a:solidFill>
                <a:effectLst/>
                <a:latin typeface="Söhne"/>
              </a:rPr>
              <a:t>Paradigm shift from rigid, task-specific models to adaptable and transferable representations</a:t>
            </a:r>
          </a:p>
          <a:p>
            <a:pPr algn="l">
              <a:buFont typeface="Arial" panose="020B0604020202020204" pitchFamily="34" charset="0"/>
              <a:buChar char="•"/>
            </a:pPr>
            <a:r>
              <a:rPr lang="en-US" b="0" i="0" dirty="0">
                <a:solidFill>
                  <a:srgbClr val="0D0D0D"/>
                </a:solidFill>
                <a:effectLst/>
                <a:latin typeface="Söhne"/>
              </a:rPr>
              <a:t>Harnessing vast amounts of text data during pre-training for comprehensive understanding of language nuances and contextual relationships</a:t>
            </a:r>
          </a:p>
          <a:p>
            <a:endParaRPr lang="en-IN" dirty="0"/>
          </a:p>
        </p:txBody>
      </p:sp>
      <p:sp>
        <p:nvSpPr>
          <p:cNvPr id="6" name="Rectangle 3">
            <a:extLst>
              <a:ext uri="{FF2B5EF4-FFF2-40B4-BE49-F238E27FC236}">
                <a16:creationId xmlns:a16="http://schemas.microsoft.com/office/drawing/2014/main" id="{70C70AAA-9C98-E11B-A591-F9BBE2EC0E32}"/>
              </a:ext>
            </a:extLst>
          </p:cNvPr>
          <p:cNvSpPr>
            <a:spLocks noGrp="1" noChangeArrowheads="1"/>
          </p:cNvSpPr>
          <p:nvPr>
            <p:ph type="title"/>
          </p:nvPr>
        </p:nvSpPr>
        <p:spPr bwMode="auto">
          <a:xfrm>
            <a:off x="519730" y="-30778"/>
            <a:ext cx="7084440"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200" dirty="0">
                <a:solidFill>
                  <a:srgbClr val="333333"/>
                </a:solidFill>
                <a:latin typeface="inherit"/>
              </a:rPr>
              <a:t>6.</a:t>
            </a:r>
            <a:r>
              <a:rPr kumimoji="0" lang="en-US" altLang="en-US" sz="2200" b="0" i="0" u="none" strike="noStrike" cap="none" normalizeH="0" baseline="0" dirty="0">
                <a:ln>
                  <a:noFill/>
                </a:ln>
                <a:solidFill>
                  <a:srgbClr val="333333"/>
                </a:solidFill>
                <a:effectLst/>
                <a:latin typeface="inherit"/>
              </a:rPr>
              <a:t> </a:t>
            </a:r>
            <a:r>
              <a:rPr lang="en-US" altLang="en-US" sz="2800" b="1" dirty="0">
                <a:solidFill>
                  <a:srgbClr val="C00000"/>
                </a:solidFill>
                <a:latin typeface="inherit"/>
              </a:rPr>
              <a:t>BERT</a:t>
            </a:r>
            <a:r>
              <a:rPr kumimoji="0" lang="en-US" altLang="en-US" sz="2800" b="1" i="0" u="none" strike="noStrike" cap="none" normalizeH="0" baseline="0" dirty="0">
                <a:ln>
                  <a:noFill/>
                </a:ln>
                <a:solidFill>
                  <a:srgbClr val="C00000"/>
                </a:solidFill>
                <a:effectLst/>
                <a:latin typeface="inherit"/>
              </a:rPr>
              <a:t> and Pre-trained Models (2018 - onward)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71" name="Picture 7">
            <a:extLst>
              <a:ext uri="{FF2B5EF4-FFF2-40B4-BE49-F238E27FC236}">
                <a16:creationId xmlns:a16="http://schemas.microsoft.com/office/drawing/2014/main" id="{CF752FFB-12C8-AC76-AE96-3508FA530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267" y="1966913"/>
            <a:ext cx="6863733" cy="273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4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5CB9F-A2B2-306F-C7CF-4E50E9527AC3}"/>
              </a:ext>
            </a:extLst>
          </p:cNvPr>
          <p:cNvSpPr>
            <a:spLocks noGrp="1"/>
          </p:cNvSpPr>
          <p:nvPr>
            <p:ph idx="1"/>
          </p:nvPr>
        </p:nvSpPr>
        <p:spPr>
          <a:xfrm>
            <a:off x="571499" y="1137256"/>
            <a:ext cx="6451601" cy="4908082"/>
          </a:xfrm>
        </p:spPr>
        <p:txBody>
          <a:bodyPr>
            <a:normAutofit fontScale="62500" lnSpcReduction="20000"/>
          </a:bodyPr>
          <a:lstStyle/>
          <a:p>
            <a:pPr algn="l">
              <a:buFont typeface="Arial" panose="020B0604020202020204" pitchFamily="34" charset="0"/>
              <a:buChar char="•"/>
            </a:pPr>
            <a:r>
              <a:rPr lang="en-US" b="0" i="0" dirty="0">
                <a:solidFill>
                  <a:srgbClr val="0D0D0D"/>
                </a:solidFill>
                <a:effectLst/>
                <a:latin typeface="Söhne"/>
              </a:rPr>
              <a:t>Launch of OpenAI's "Generative Pre-trained Transformer" (GPT) series, starting with GPT-2 in 2019 Watershed moment in the realm of large language models</a:t>
            </a:r>
          </a:p>
          <a:p>
            <a:pPr algn="l">
              <a:buFont typeface="Arial" panose="020B0604020202020204" pitchFamily="34" charset="0"/>
              <a:buChar char="•"/>
            </a:pPr>
            <a:r>
              <a:rPr lang="en-US" b="0" i="0" dirty="0">
                <a:solidFill>
                  <a:srgbClr val="0D0D0D"/>
                </a:solidFill>
                <a:effectLst/>
                <a:latin typeface="Söhne"/>
              </a:rPr>
              <a:t>GPT-2 raised concerns about misuse but shattered boundaries of text generation, Exhibited extraordinary aptitude for crafting coherent and contextually rich text</a:t>
            </a:r>
          </a:p>
          <a:p>
            <a:pPr algn="l">
              <a:buFont typeface="Arial" panose="020B0604020202020204" pitchFamily="34" charset="0"/>
              <a:buChar char="•"/>
            </a:pPr>
            <a:r>
              <a:rPr lang="en-US" b="0" i="0" dirty="0">
                <a:solidFill>
                  <a:srgbClr val="0D0D0D"/>
                </a:solidFill>
                <a:effectLst/>
                <a:latin typeface="Söhne"/>
              </a:rPr>
              <a:t>Capabilities included generating creative prose, answering queries, and producing news articles</a:t>
            </a:r>
          </a:p>
          <a:p>
            <a:pPr algn="l">
              <a:buFont typeface="Arial" panose="020B0604020202020204" pitchFamily="34" charset="0"/>
              <a:buChar char="•"/>
            </a:pPr>
            <a:r>
              <a:rPr lang="en-US" b="0" i="0" dirty="0">
                <a:solidFill>
                  <a:srgbClr val="0D0D0D"/>
                </a:solidFill>
                <a:effectLst/>
                <a:latin typeface="Söhne"/>
              </a:rPr>
              <a:t>Spotlighted immense potential and challenges of large-scale generative models</a:t>
            </a:r>
          </a:p>
          <a:p>
            <a:pPr algn="l">
              <a:buFont typeface="Arial" panose="020B0604020202020204" pitchFamily="34" charset="0"/>
              <a:buChar char="•"/>
            </a:pPr>
            <a:r>
              <a:rPr lang="en-US" b="0" i="0" dirty="0">
                <a:solidFill>
                  <a:srgbClr val="0D0D0D"/>
                </a:solidFill>
                <a:effectLst/>
                <a:latin typeface="Söhne"/>
              </a:rPr>
              <a:t>Proficiency in comprehending and producing human-like text showcased profound advances in deep learning and natural language processing</a:t>
            </a:r>
          </a:p>
          <a:p>
            <a:pPr algn="l">
              <a:buFont typeface="Arial" panose="020B0604020202020204" pitchFamily="34" charset="0"/>
              <a:buChar char="•"/>
            </a:pPr>
            <a:r>
              <a:rPr lang="en-US" b="0" i="0" dirty="0">
                <a:solidFill>
                  <a:srgbClr val="0D0D0D"/>
                </a:solidFill>
                <a:effectLst/>
                <a:latin typeface="Söhne"/>
              </a:rPr>
              <a:t>Cautious unveiling of GPT-2 due to potential for generating deceptive content</a:t>
            </a:r>
          </a:p>
          <a:p>
            <a:pPr algn="l">
              <a:buFont typeface="Arial" panose="020B0604020202020204" pitchFamily="34" charset="0"/>
              <a:buChar char="•"/>
            </a:pPr>
            <a:r>
              <a:rPr lang="en-US" b="0" i="0" dirty="0">
                <a:solidFill>
                  <a:srgbClr val="0D0D0D"/>
                </a:solidFill>
                <a:effectLst/>
                <a:latin typeface="Söhne"/>
              </a:rPr>
              <a:t>Underscored the need for ethical considerations and responsible deployment of such models</a:t>
            </a:r>
          </a:p>
          <a:p>
            <a:pPr algn="l">
              <a:buFont typeface="Arial" panose="020B0604020202020204" pitchFamily="34" charset="0"/>
              <a:buChar char="•"/>
            </a:pPr>
            <a:r>
              <a:rPr lang="en-US" b="0" i="0" dirty="0">
                <a:solidFill>
                  <a:srgbClr val="0D0D0D"/>
                </a:solidFill>
                <a:effectLst/>
                <a:latin typeface="Söhne"/>
              </a:rPr>
              <a:t>Pivotal juncture prompting reevaluation of impact on communication, creativity, and information dissemination</a:t>
            </a:r>
          </a:p>
          <a:p>
            <a:endParaRPr lang="en-IN" dirty="0"/>
          </a:p>
        </p:txBody>
      </p:sp>
      <p:sp>
        <p:nvSpPr>
          <p:cNvPr id="4" name="Rectangle 1">
            <a:extLst>
              <a:ext uri="{FF2B5EF4-FFF2-40B4-BE49-F238E27FC236}">
                <a16:creationId xmlns:a16="http://schemas.microsoft.com/office/drawing/2014/main" id="{6B24F130-1487-F608-011F-9276B7A78A37}"/>
              </a:ext>
            </a:extLst>
          </p:cNvPr>
          <p:cNvSpPr>
            <a:spLocks noGrp="1" noChangeArrowheads="1"/>
          </p:cNvSpPr>
          <p:nvPr>
            <p:ph type="title"/>
          </p:nvPr>
        </p:nvSpPr>
        <p:spPr bwMode="auto">
          <a:xfrm>
            <a:off x="571499" y="-7930"/>
            <a:ext cx="10141046"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Aft>
                <a:spcPct val="0"/>
              </a:spcAft>
            </a:pPr>
            <a:r>
              <a:rPr lang="en-US" altLang="en-US" sz="2800" b="1" dirty="0">
                <a:solidFill>
                  <a:srgbClr val="C00000"/>
                </a:solidFill>
                <a:latin typeface="inherit"/>
              </a:rPr>
              <a:t>7. GPT Series (2019-onward): Scaling Up and Generative Power: LLM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208773B-E162-D0CD-8CDD-806B9D43FBBE}"/>
              </a:ext>
            </a:extLst>
          </p:cNvPr>
          <p:cNvPicPr>
            <a:picLocks noChangeAspect="1"/>
          </p:cNvPicPr>
          <p:nvPr/>
        </p:nvPicPr>
        <p:blipFill>
          <a:blip r:embed="rId2"/>
          <a:stretch>
            <a:fillRect/>
          </a:stretch>
        </p:blipFill>
        <p:spPr>
          <a:xfrm>
            <a:off x="7207139" y="1720791"/>
            <a:ext cx="4305521" cy="2273417"/>
          </a:xfrm>
          <a:prstGeom prst="rect">
            <a:avLst/>
          </a:prstGeom>
        </p:spPr>
      </p:pic>
    </p:spTree>
    <p:extLst>
      <p:ext uri="{BB962C8B-B14F-4D97-AF65-F5344CB8AC3E}">
        <p14:creationId xmlns:p14="http://schemas.microsoft.com/office/powerpoint/2010/main" val="50614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23FF2-E676-D853-F9DC-CC040865F2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302C8D-3436-3C67-0253-43133DD24142}"/>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ADDBF754-6BCF-DAFE-8E0E-530E6A7AD054}"/>
              </a:ext>
            </a:extLst>
          </p:cNvPr>
          <p:cNvSpPr>
            <a:spLocks noGrp="1"/>
          </p:cNvSpPr>
          <p:nvPr>
            <p:ph idx="1"/>
          </p:nvPr>
        </p:nvSpPr>
        <p:spPr/>
        <p:txBody>
          <a:bodyPr/>
          <a:lstStyle/>
          <a:p>
            <a:endParaRPr lang="en-IN" dirty="0"/>
          </a:p>
        </p:txBody>
      </p:sp>
      <p:sp>
        <p:nvSpPr>
          <p:cNvPr id="6" name="Rectangle 5">
            <a:extLst>
              <a:ext uri="{FF2B5EF4-FFF2-40B4-BE49-F238E27FC236}">
                <a16:creationId xmlns:a16="http://schemas.microsoft.com/office/drawing/2014/main" id="{81749C67-0088-ACA8-88BF-96C86B342701}"/>
              </a:ext>
            </a:extLst>
          </p:cNvPr>
          <p:cNvSpPr/>
          <p:nvPr/>
        </p:nvSpPr>
        <p:spPr>
          <a:xfrm>
            <a:off x="2880351" y="1541663"/>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Key components of a natural Language</a:t>
            </a:r>
          </a:p>
        </p:txBody>
      </p:sp>
      <p:pic>
        <p:nvPicPr>
          <p:cNvPr id="8" name="Picture 1" descr="A person in a white shirt&#10;&#10;Description automatically generated">
            <a:extLst>
              <a:ext uri="{FF2B5EF4-FFF2-40B4-BE49-F238E27FC236}">
                <a16:creationId xmlns:a16="http://schemas.microsoft.com/office/drawing/2014/main" id="{C0BB92FC-C1B5-C713-24C5-B17EFC143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41006" y="80502"/>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1A61CDE-D61A-2D7F-CD40-A96688481351}"/>
              </a:ext>
            </a:extLst>
          </p:cNvPr>
          <p:cNvSpPr txBox="1"/>
          <p:nvPr/>
        </p:nvSpPr>
        <p:spPr>
          <a:xfrm>
            <a:off x="93522" y="5696402"/>
            <a:ext cx="10800620" cy="369332"/>
          </a:xfrm>
          <a:prstGeom prst="rect">
            <a:avLst/>
          </a:prstGeom>
          <a:noFill/>
        </p:spPr>
        <p:txBody>
          <a:bodyPr wrap="square">
            <a:spAutoFit/>
          </a:bodyPr>
          <a:lstStyle/>
          <a:p>
            <a:r>
              <a:rPr lang="en-US" b="0" i="1" dirty="0">
                <a:solidFill>
                  <a:srgbClr val="292929"/>
                </a:solidFill>
                <a:effectLst/>
                <a:latin typeface="charter"/>
              </a:rPr>
              <a:t>Citation Note:</a:t>
            </a:r>
            <a:endParaRPr lang="en-IN" dirty="0"/>
          </a:p>
        </p:txBody>
      </p:sp>
    </p:spTree>
    <p:extLst>
      <p:ext uri="{BB962C8B-B14F-4D97-AF65-F5344CB8AC3E}">
        <p14:creationId xmlns:p14="http://schemas.microsoft.com/office/powerpoint/2010/main" val="4195154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D16-40A7-30A0-7C51-51028ED4D565}"/>
              </a:ext>
            </a:extLst>
          </p:cNvPr>
          <p:cNvSpPr>
            <a:spLocks noGrp="1"/>
          </p:cNvSpPr>
          <p:nvPr>
            <p:ph idx="1"/>
          </p:nvPr>
        </p:nvSpPr>
        <p:spPr>
          <a:xfrm>
            <a:off x="378885" y="1302356"/>
            <a:ext cx="6910916" cy="4908082"/>
          </a:xfrm>
        </p:spPr>
        <p:txBody>
          <a:bodyPr>
            <a:normAutofit fontScale="62500" lnSpcReduction="20000"/>
          </a:bodyPr>
          <a:lstStyle/>
          <a:p>
            <a:pPr algn="l">
              <a:buFont typeface="Arial" panose="020B0604020202020204" pitchFamily="34" charset="0"/>
              <a:buChar char="•"/>
            </a:pPr>
            <a:r>
              <a:rPr lang="en-US" b="0" i="0" dirty="0">
                <a:solidFill>
                  <a:srgbClr val="0D0D0D"/>
                </a:solidFill>
                <a:effectLst/>
                <a:latin typeface="Söhne"/>
              </a:rPr>
              <a:t>Release of GPT-3 by OpenAI in 2020, one of the largest language models with 175 billion parameters</a:t>
            </a:r>
          </a:p>
          <a:p>
            <a:pPr algn="l">
              <a:buFont typeface="Arial" panose="020B0604020202020204" pitchFamily="34" charset="0"/>
              <a:buChar char="•"/>
            </a:pPr>
            <a:r>
              <a:rPr lang="en-US" b="0" i="0" dirty="0">
                <a:solidFill>
                  <a:srgbClr val="0D0D0D"/>
                </a:solidFill>
                <a:effectLst/>
                <a:latin typeface="Söhne"/>
              </a:rPr>
              <a:t>Highlighted substantial real-world applications of Large Language Models (LLMs)</a:t>
            </a:r>
          </a:p>
          <a:p>
            <a:pPr algn="l">
              <a:buFont typeface="Arial" panose="020B0604020202020204" pitchFamily="34" charset="0"/>
              <a:buChar char="•"/>
            </a:pPr>
            <a:r>
              <a:rPr lang="en-US" b="0" i="0" dirty="0">
                <a:solidFill>
                  <a:srgbClr val="0D0D0D"/>
                </a:solidFill>
                <a:effectLst/>
                <a:latin typeface="Söhne"/>
              </a:rPr>
              <a:t>Broad spectrum of capabilities including language translation, text completion, coding assistance, and interactive storytelling</a:t>
            </a:r>
          </a:p>
          <a:p>
            <a:pPr algn="l">
              <a:buFont typeface="Arial" panose="020B0604020202020204" pitchFamily="34" charset="0"/>
              <a:buChar char="•"/>
            </a:pPr>
            <a:r>
              <a:rPr lang="en-US" b="0" i="0" dirty="0">
                <a:solidFill>
                  <a:srgbClr val="0D0D0D"/>
                </a:solidFill>
                <a:effectLst/>
                <a:latin typeface="Söhne"/>
              </a:rPr>
              <a:t>Remarkable "few-shot" and "zero-shot" learning abilities, enabling performance with minimal training examples or none at all</a:t>
            </a:r>
          </a:p>
          <a:p>
            <a:pPr algn="l">
              <a:buFont typeface="Arial" panose="020B0604020202020204" pitchFamily="34" charset="0"/>
              <a:buChar char="•"/>
            </a:pPr>
            <a:r>
              <a:rPr lang="en-US" b="0" i="0" dirty="0">
                <a:solidFill>
                  <a:srgbClr val="0D0D0D"/>
                </a:solidFill>
                <a:effectLst/>
                <a:latin typeface="Söhne"/>
              </a:rPr>
              <a:t>Potential of "prompt engineering" to guide GPT-3's responses, allowing users to influence and tailor its output</a:t>
            </a:r>
          </a:p>
          <a:p>
            <a:pPr algn="l">
              <a:buFont typeface="Arial" panose="020B0604020202020204" pitchFamily="34" charset="0"/>
              <a:buChar char="•"/>
            </a:pPr>
            <a:r>
              <a:rPr lang="en-US" b="0" i="0" dirty="0">
                <a:solidFill>
                  <a:srgbClr val="0D0D0D"/>
                </a:solidFill>
                <a:effectLst/>
                <a:latin typeface="Söhne"/>
              </a:rPr>
              <a:t>Reshaped perception of what LLMs can achieve, reshaping interactions and possibilities across numerous domains</a:t>
            </a:r>
          </a:p>
          <a:p>
            <a:pPr algn="l">
              <a:buFont typeface="Arial" panose="020B0604020202020204" pitchFamily="34" charset="0"/>
              <a:buChar char="•"/>
            </a:pPr>
            <a:r>
              <a:rPr lang="en-US" b="0" i="0" dirty="0">
                <a:solidFill>
                  <a:srgbClr val="0D0D0D"/>
                </a:solidFill>
                <a:effectLst/>
                <a:latin typeface="Söhne"/>
              </a:rPr>
              <a:t>Contrasting LLMs with Traditional Language Models:</a:t>
            </a:r>
          </a:p>
          <a:p>
            <a:pPr marL="742950" lvl="1" indent="-285750" algn="l">
              <a:buFont typeface="Arial" panose="020B0604020202020204" pitchFamily="34" charset="0"/>
              <a:buChar char="•"/>
            </a:pPr>
            <a:r>
              <a:rPr lang="en-US" b="0" i="0" dirty="0">
                <a:solidFill>
                  <a:srgbClr val="0D0D0D"/>
                </a:solidFill>
                <a:effectLst/>
                <a:latin typeface="Söhne"/>
              </a:rPr>
              <a:t>LLMs leverage massive amounts of data and parameters for more nuanced and contextually rich language processing</a:t>
            </a:r>
          </a:p>
          <a:p>
            <a:pPr marL="742950" lvl="1" indent="-285750" algn="l">
              <a:buFont typeface="Arial" panose="020B0604020202020204" pitchFamily="34" charset="0"/>
              <a:buChar char="•"/>
            </a:pPr>
            <a:r>
              <a:rPr lang="en-US" b="0" i="0" dirty="0">
                <a:solidFill>
                  <a:srgbClr val="0D0D0D"/>
                </a:solidFill>
                <a:effectLst/>
                <a:latin typeface="Söhne"/>
              </a:rPr>
              <a:t>Traditional language models often rely on handcrafted rules or statistical techniques and may struggle with capturing complex linguistic nuances</a:t>
            </a:r>
          </a:p>
          <a:p>
            <a:pPr marL="742950" lvl="1" indent="-285750" algn="l">
              <a:buFont typeface="Arial" panose="020B0604020202020204" pitchFamily="34" charset="0"/>
              <a:buChar char="•"/>
            </a:pPr>
            <a:r>
              <a:rPr lang="en-US" b="0" i="0" dirty="0">
                <a:solidFill>
                  <a:srgbClr val="0D0D0D"/>
                </a:solidFill>
                <a:effectLst/>
                <a:latin typeface="Söhne"/>
              </a:rPr>
              <a:t>LLMs excel in tasks requiring natural language understanding and generation, offering greater flexibility and adaptability in various applications</a:t>
            </a:r>
          </a:p>
          <a:p>
            <a:endParaRPr lang="en-IN" dirty="0"/>
          </a:p>
        </p:txBody>
      </p:sp>
      <p:sp>
        <p:nvSpPr>
          <p:cNvPr id="4" name="Rectangle 1">
            <a:extLst>
              <a:ext uri="{FF2B5EF4-FFF2-40B4-BE49-F238E27FC236}">
                <a16:creationId xmlns:a16="http://schemas.microsoft.com/office/drawing/2014/main" id="{E87D306B-3972-8993-2802-645E6915D56F}"/>
              </a:ext>
            </a:extLst>
          </p:cNvPr>
          <p:cNvSpPr>
            <a:spLocks noGrp="1" noChangeArrowheads="1"/>
          </p:cNvSpPr>
          <p:nvPr>
            <p:ph type="title"/>
          </p:nvPr>
        </p:nvSpPr>
        <p:spPr bwMode="auto">
          <a:xfrm>
            <a:off x="491312" y="-7930"/>
            <a:ext cx="6211316" cy="1177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rgbClr val="C00000"/>
                </a:solidFill>
                <a:effectLst/>
                <a:latin typeface="inherit"/>
              </a:rPr>
              <a:t>8.GPT-3: The </a:t>
            </a:r>
            <a:r>
              <a:rPr kumimoji="0" lang="en-US" altLang="en-US" sz="2800" b="1" i="0" u="none" strike="noStrike" cap="none" normalizeH="0" baseline="0" dirty="0" err="1">
                <a:ln>
                  <a:noFill/>
                </a:ln>
                <a:solidFill>
                  <a:srgbClr val="C00000"/>
                </a:solidFill>
                <a:effectLst/>
                <a:latin typeface="inherit"/>
              </a:rPr>
              <a:t>Megamodel</a:t>
            </a:r>
            <a:r>
              <a:rPr kumimoji="0" lang="en-US" altLang="en-US" sz="2800" b="1" i="0" u="none" strike="noStrike" cap="none" normalizeH="0" baseline="0" dirty="0">
                <a:ln>
                  <a:noFill/>
                </a:ln>
                <a:solidFill>
                  <a:srgbClr val="C00000"/>
                </a:solidFill>
                <a:effectLst/>
                <a:latin typeface="inherit"/>
              </a:rPr>
              <a:t> (2020 - onward)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5" name="Picture 3" descr="Unleashing the Power of Prompt Engineering: Zero-Shot, One-Shot, and Few- Shot Inference | by S Shakir | Medium">
            <a:extLst>
              <a:ext uri="{FF2B5EF4-FFF2-40B4-BE49-F238E27FC236}">
                <a16:creationId xmlns:a16="http://schemas.microsoft.com/office/drawing/2014/main" id="{DB9C0F45-B03E-B801-5F9D-CFB240DCE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432" y="1302356"/>
            <a:ext cx="5118584" cy="383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681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DC76EB-A9EE-8BC7-FC38-B80ABDA23328}"/>
              </a:ext>
            </a:extLst>
          </p:cNvPr>
          <p:cNvSpPr>
            <a:spLocks noGrp="1"/>
          </p:cNvSpPr>
          <p:nvPr>
            <p:ph idx="1"/>
          </p:nvPr>
        </p:nvSpPr>
        <p:spPr>
          <a:xfrm>
            <a:off x="393699" y="1403956"/>
            <a:ext cx="5702301" cy="4908082"/>
          </a:xfrm>
        </p:spPr>
        <p:txBody>
          <a:bodyPr>
            <a:normAutofit fontScale="62500" lnSpcReduction="20000"/>
          </a:bodyPr>
          <a:lstStyle/>
          <a:p>
            <a:pPr algn="l">
              <a:buFont typeface="Arial" panose="020B0604020202020204" pitchFamily="34" charset="0"/>
              <a:buChar char="•"/>
            </a:pPr>
            <a:r>
              <a:rPr lang="en-US" b="0" i="0" dirty="0">
                <a:solidFill>
                  <a:srgbClr val="0D0D0D"/>
                </a:solidFill>
                <a:effectLst/>
                <a:latin typeface="Söhne"/>
              </a:rPr>
              <a:t>GPT-4 represents a revolutionary cornerstone in the realm of Large Language Models (LLMs)</a:t>
            </a:r>
          </a:p>
          <a:p>
            <a:pPr algn="l">
              <a:buFont typeface="Arial" panose="020B0604020202020204" pitchFamily="34" charset="0"/>
              <a:buChar char="•"/>
            </a:pPr>
            <a:r>
              <a:rPr lang="en-US" b="0" i="0" dirty="0">
                <a:solidFill>
                  <a:srgbClr val="0D0D0D"/>
                </a:solidFill>
                <a:effectLst/>
                <a:latin typeface="Söhne"/>
              </a:rPr>
              <a:t>Pushes the envelope of language comprehension and generation to new heights</a:t>
            </a:r>
          </a:p>
          <a:p>
            <a:pPr algn="l">
              <a:buFont typeface="Arial" panose="020B0604020202020204" pitchFamily="34" charset="0"/>
              <a:buChar char="•"/>
            </a:pPr>
            <a:r>
              <a:rPr lang="en-US" b="0" i="0" dirty="0">
                <a:solidFill>
                  <a:srgbClr val="0D0D0D"/>
                </a:solidFill>
                <a:effectLst/>
                <a:latin typeface="Söhne"/>
              </a:rPr>
              <a:t>Evolutionary leap from its predecessors, GPT-4 serves as an AI-powered chatbot</a:t>
            </a:r>
          </a:p>
          <a:p>
            <a:pPr algn="l">
              <a:buFont typeface="Arial" panose="020B0604020202020204" pitchFamily="34" charset="0"/>
              <a:buChar char="•"/>
            </a:pPr>
            <a:r>
              <a:rPr lang="en-US" b="0" i="0" dirty="0">
                <a:solidFill>
                  <a:srgbClr val="0D0D0D"/>
                </a:solidFill>
                <a:effectLst/>
                <a:latin typeface="Söhne"/>
              </a:rPr>
              <a:t>Takes the art of text manipulation to new heights with augmented parameter counts and refined architectures</a:t>
            </a:r>
          </a:p>
          <a:p>
            <a:pPr algn="l">
              <a:buFont typeface="Arial" panose="020B0604020202020204" pitchFamily="34" charset="0"/>
              <a:buChar char="•"/>
            </a:pPr>
            <a:r>
              <a:rPr lang="en-US" b="0" i="0" dirty="0">
                <a:solidFill>
                  <a:srgbClr val="0D0D0D"/>
                </a:solidFill>
                <a:effectLst/>
                <a:latin typeface="Söhne"/>
              </a:rPr>
              <a:t>Represents a paradigm shift that amplifies the capabilities of LLMs</a:t>
            </a:r>
          </a:p>
          <a:p>
            <a:pPr algn="l">
              <a:buFont typeface="Arial" panose="020B0604020202020204" pitchFamily="34" charset="0"/>
              <a:buChar char="•"/>
            </a:pPr>
            <a:r>
              <a:rPr lang="en-US" b="0" i="0" dirty="0">
                <a:solidFill>
                  <a:srgbClr val="0D0D0D"/>
                </a:solidFill>
                <a:effectLst/>
                <a:latin typeface="Söhne"/>
              </a:rPr>
              <a:t>Paves the way for transformative applications in various domains</a:t>
            </a:r>
          </a:p>
          <a:p>
            <a:pPr algn="l">
              <a:buFont typeface="Arial" panose="020B0604020202020204" pitchFamily="34" charset="0"/>
              <a:buChar char="•"/>
            </a:pPr>
            <a:r>
              <a:rPr lang="en-US" b="0" i="0" dirty="0">
                <a:solidFill>
                  <a:srgbClr val="0D0D0D"/>
                </a:solidFill>
                <a:effectLst/>
                <a:latin typeface="Söhne"/>
              </a:rPr>
              <a:t>Excels in understanding intricate nuances and generating contextually coherent text</a:t>
            </a:r>
          </a:p>
          <a:p>
            <a:pPr algn="l">
              <a:buFont typeface="Arial" panose="020B0604020202020204" pitchFamily="34" charset="0"/>
              <a:buChar char="•"/>
            </a:pPr>
            <a:r>
              <a:rPr lang="en-US" b="0" i="0" dirty="0">
                <a:solidFill>
                  <a:srgbClr val="0D0D0D"/>
                </a:solidFill>
                <a:effectLst/>
                <a:latin typeface="Söhne"/>
              </a:rPr>
              <a:t>Proficiency spans an array of tasks including creative composition and problem-solving</a:t>
            </a:r>
          </a:p>
          <a:p>
            <a:pPr algn="l">
              <a:buFont typeface="Arial" panose="020B0604020202020204" pitchFamily="34" charset="0"/>
              <a:buChar char="•"/>
            </a:pPr>
            <a:r>
              <a:rPr lang="en-US" b="0" i="0" dirty="0">
                <a:solidFill>
                  <a:srgbClr val="0D0D0D"/>
                </a:solidFill>
                <a:effectLst/>
                <a:latin typeface="Söhne"/>
              </a:rPr>
              <a:t>Exemplifies the potent synergy of artificial intelligence and human-like language manipulation</a:t>
            </a:r>
          </a:p>
          <a:p>
            <a:endParaRPr lang="en-IN" dirty="0"/>
          </a:p>
        </p:txBody>
      </p:sp>
      <p:sp>
        <p:nvSpPr>
          <p:cNvPr id="4" name="Rectangle 1">
            <a:extLst>
              <a:ext uri="{FF2B5EF4-FFF2-40B4-BE49-F238E27FC236}">
                <a16:creationId xmlns:a16="http://schemas.microsoft.com/office/drawing/2014/main" id="{8395A717-7B05-29B4-F7AC-BA647D791B53}"/>
              </a:ext>
            </a:extLst>
          </p:cNvPr>
          <p:cNvSpPr>
            <a:spLocks noGrp="1" noChangeArrowheads="1"/>
          </p:cNvSpPr>
          <p:nvPr>
            <p:ph type="title"/>
          </p:nvPr>
        </p:nvSpPr>
        <p:spPr bwMode="auto">
          <a:xfrm>
            <a:off x="571499" y="-84874"/>
            <a:ext cx="7644593" cy="13310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b="1" dirty="0">
              <a:solidFill>
                <a:srgbClr val="C00000"/>
              </a:solidFill>
              <a:latin typeface="inherit"/>
            </a:endParaRPr>
          </a:p>
          <a:p>
            <a:pPr marL="0" marR="0" lvl="0" indent="0" algn="l" defTabSz="914400" rtl="0" eaLnBrk="0" fontAlgn="base" latinLnBrk="0" hangingPunct="0">
              <a:lnSpc>
                <a:spcPct val="100000"/>
              </a:lnSpc>
              <a:spcBef>
                <a:spcPct val="0"/>
              </a:spcBef>
              <a:spcAft>
                <a:spcPct val="0"/>
              </a:spcAft>
              <a:buClrTx/>
              <a:buSzTx/>
              <a:tabLst/>
            </a:pPr>
            <a:r>
              <a:rPr lang="en-US" altLang="en-US" sz="2800" b="1" dirty="0">
                <a:solidFill>
                  <a:srgbClr val="C00000"/>
                </a:solidFill>
                <a:latin typeface="inherit"/>
              </a:rPr>
              <a:t>9. GPT-4 (2023): Multimodal Large Language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0103324-0F10-ACE8-1165-563590168E7A}"/>
              </a:ext>
            </a:extLst>
          </p:cNvPr>
          <p:cNvPicPr>
            <a:picLocks noChangeAspect="1"/>
          </p:cNvPicPr>
          <p:nvPr/>
        </p:nvPicPr>
        <p:blipFill>
          <a:blip r:embed="rId2"/>
          <a:stretch>
            <a:fillRect/>
          </a:stretch>
        </p:blipFill>
        <p:spPr>
          <a:xfrm>
            <a:off x="6388488" y="1403956"/>
            <a:ext cx="5803512" cy="4209444"/>
          </a:xfrm>
          <a:prstGeom prst="rect">
            <a:avLst/>
          </a:prstGeom>
        </p:spPr>
      </p:pic>
    </p:spTree>
    <p:extLst>
      <p:ext uri="{BB962C8B-B14F-4D97-AF65-F5344CB8AC3E}">
        <p14:creationId xmlns:p14="http://schemas.microsoft.com/office/powerpoint/2010/main" val="3663358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ACF011-8D60-C287-DDF2-6931A8D3059A}"/>
              </a:ext>
            </a:extLst>
          </p:cNvPr>
          <p:cNvSpPr>
            <a:spLocks noGrp="1"/>
          </p:cNvSpPr>
          <p:nvPr>
            <p:ph type="title"/>
          </p:nvPr>
        </p:nvSpPr>
        <p:spPr/>
        <p:txBody>
          <a:bodyPr/>
          <a:lstStyle/>
          <a:p>
            <a:r>
              <a:rPr lang="en-IN" dirty="0"/>
              <a:t>GPT-4 : Multimodal capabilities</a:t>
            </a:r>
          </a:p>
        </p:txBody>
      </p:sp>
      <p:sp>
        <p:nvSpPr>
          <p:cNvPr id="4" name="AutoShape 2" descr="GPT 4- humor">
            <a:extLst>
              <a:ext uri="{FF2B5EF4-FFF2-40B4-BE49-F238E27FC236}">
                <a16:creationId xmlns:a16="http://schemas.microsoft.com/office/drawing/2014/main" id="{CDD457F1-DBAA-646E-32DD-966E7ED5A6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7064BBA2-807E-26EB-35E8-E8E21939B34F}"/>
              </a:ext>
            </a:extLst>
          </p:cNvPr>
          <p:cNvPicPr>
            <a:picLocks noChangeAspect="1"/>
          </p:cNvPicPr>
          <p:nvPr/>
        </p:nvPicPr>
        <p:blipFill>
          <a:blip r:embed="rId2"/>
          <a:stretch>
            <a:fillRect/>
          </a:stretch>
        </p:blipFill>
        <p:spPr>
          <a:xfrm>
            <a:off x="0" y="1814629"/>
            <a:ext cx="4477596" cy="3228742"/>
          </a:xfrm>
          <a:prstGeom prst="rect">
            <a:avLst/>
          </a:prstGeom>
        </p:spPr>
      </p:pic>
      <p:pic>
        <p:nvPicPr>
          <p:cNvPr id="10" name="Picture 9">
            <a:extLst>
              <a:ext uri="{FF2B5EF4-FFF2-40B4-BE49-F238E27FC236}">
                <a16:creationId xmlns:a16="http://schemas.microsoft.com/office/drawing/2014/main" id="{9048E27C-09BC-5E4C-9C8B-1A8968B890BE}"/>
              </a:ext>
            </a:extLst>
          </p:cNvPr>
          <p:cNvPicPr>
            <a:picLocks noChangeAspect="1"/>
          </p:cNvPicPr>
          <p:nvPr/>
        </p:nvPicPr>
        <p:blipFill>
          <a:blip r:embed="rId3"/>
          <a:stretch>
            <a:fillRect/>
          </a:stretch>
        </p:blipFill>
        <p:spPr>
          <a:xfrm>
            <a:off x="4642695" y="1881276"/>
            <a:ext cx="7439935" cy="3095448"/>
          </a:xfrm>
          <a:prstGeom prst="rect">
            <a:avLst/>
          </a:prstGeom>
        </p:spPr>
      </p:pic>
      <p:sp>
        <p:nvSpPr>
          <p:cNvPr id="12" name="TextBox 11">
            <a:extLst>
              <a:ext uri="{FF2B5EF4-FFF2-40B4-BE49-F238E27FC236}">
                <a16:creationId xmlns:a16="http://schemas.microsoft.com/office/drawing/2014/main" id="{B4F69C63-F38F-F064-79FD-9570194991EE}"/>
              </a:ext>
            </a:extLst>
          </p:cNvPr>
          <p:cNvSpPr txBox="1"/>
          <p:nvPr/>
        </p:nvSpPr>
        <p:spPr>
          <a:xfrm>
            <a:off x="269744" y="5292979"/>
            <a:ext cx="11812886" cy="923330"/>
          </a:xfrm>
          <a:prstGeom prst="rect">
            <a:avLst/>
          </a:prstGeom>
          <a:noFill/>
        </p:spPr>
        <p:txBody>
          <a:bodyPr wrap="square">
            <a:spAutoFit/>
          </a:bodyPr>
          <a:lstStyle/>
          <a:p>
            <a:r>
              <a:rPr lang="en-US" b="0" i="0" dirty="0">
                <a:solidFill>
                  <a:srgbClr val="000000"/>
                </a:solidFill>
                <a:effectLst/>
                <a:latin typeface="Signifier"/>
              </a:rPr>
              <a:t>GPT-4, the latest milestone in OpenAI’s effort in scaling up deep learning. GPT-4 is a large multimodal model (accepting image and text inputs, emitting text outputs) that, while less capable than humans in many real-world scenarios, exhibits human-level performance on various professional and academic benchmarks.</a:t>
            </a:r>
            <a:endParaRPr lang="en-IN" dirty="0"/>
          </a:p>
        </p:txBody>
      </p:sp>
    </p:spTree>
    <p:extLst>
      <p:ext uri="{BB962C8B-B14F-4D97-AF65-F5344CB8AC3E}">
        <p14:creationId xmlns:p14="http://schemas.microsoft.com/office/powerpoint/2010/main" val="368090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F35F08-C744-4C5F-D394-696D376C11A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117B0A8B-D3E5-88C0-75D2-A03B35597F37}"/>
              </a:ext>
            </a:extLst>
          </p:cNvPr>
          <p:cNvSpPr>
            <a:spLocks noGrp="1"/>
          </p:cNvSpPr>
          <p:nvPr>
            <p:ph type="title"/>
          </p:nvPr>
        </p:nvSpPr>
        <p:spPr/>
        <p:txBody>
          <a:bodyPr/>
          <a:lstStyle/>
          <a:p>
            <a:endParaRPr lang="en-IN"/>
          </a:p>
        </p:txBody>
      </p:sp>
      <p:pic>
        <p:nvPicPr>
          <p:cNvPr id="3074" name="Picture 2" descr="Evolution of NLP: Unleashing the Potential of Large Language Models and  Prompts | by Abhay Ratnaparkhi | Medium">
            <a:extLst>
              <a:ext uri="{FF2B5EF4-FFF2-40B4-BE49-F238E27FC236}">
                <a16:creationId xmlns:a16="http://schemas.microsoft.com/office/drawing/2014/main" id="{023AA258-2E09-25BA-298D-D2E3475A7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19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6949A-F6A4-EC44-3A03-95FE206272C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854B223-E367-A666-4718-E0A3D5077F07}"/>
              </a:ext>
            </a:extLst>
          </p:cNvPr>
          <p:cNvSpPr>
            <a:spLocks noGrp="1"/>
          </p:cNvSpPr>
          <p:nvPr>
            <p:ph type="title"/>
          </p:nvPr>
        </p:nvSpPr>
        <p:spPr/>
        <p:txBody>
          <a:bodyPr/>
          <a:lstStyle/>
          <a:p>
            <a:endParaRPr lang="en-IN"/>
          </a:p>
        </p:txBody>
      </p:sp>
      <p:pic>
        <p:nvPicPr>
          <p:cNvPr id="4098" name="Picture 2" descr="LLMs">
            <a:extLst>
              <a:ext uri="{FF2B5EF4-FFF2-40B4-BE49-F238E27FC236}">
                <a16:creationId xmlns:a16="http://schemas.microsoft.com/office/drawing/2014/main" id="{DCF2FC4F-C78A-D5B6-3C96-013AC5A4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125730"/>
            <a:ext cx="114300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899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2BA758-C943-1AF2-3F3D-2CDEBF227BF5}"/>
              </a:ext>
            </a:extLst>
          </p:cNvPr>
          <p:cNvPicPr>
            <a:picLocks noGrp="1" noChangeAspect="1"/>
          </p:cNvPicPr>
          <p:nvPr>
            <p:ph idx="1"/>
          </p:nvPr>
        </p:nvPicPr>
        <p:blipFill>
          <a:blip r:embed="rId2"/>
          <a:stretch>
            <a:fillRect/>
          </a:stretch>
        </p:blipFill>
        <p:spPr>
          <a:xfrm>
            <a:off x="643467" y="1288881"/>
            <a:ext cx="10905066" cy="4280236"/>
          </a:xfrm>
          <a:prstGeom prst="rect">
            <a:avLst/>
          </a:prstGeom>
        </p:spPr>
      </p:pic>
      <p:sp>
        <p:nvSpPr>
          <p:cNvPr id="7" name="TextBox 6">
            <a:extLst>
              <a:ext uri="{FF2B5EF4-FFF2-40B4-BE49-F238E27FC236}">
                <a16:creationId xmlns:a16="http://schemas.microsoft.com/office/drawing/2014/main" id="{4C0C4917-D463-A3A0-7B69-3306FE222EA5}"/>
              </a:ext>
            </a:extLst>
          </p:cNvPr>
          <p:cNvSpPr txBox="1"/>
          <p:nvPr/>
        </p:nvSpPr>
        <p:spPr>
          <a:xfrm>
            <a:off x="4368800" y="431800"/>
            <a:ext cx="3292696" cy="584775"/>
          </a:xfrm>
          <a:prstGeom prst="rect">
            <a:avLst/>
          </a:prstGeom>
          <a:noFill/>
        </p:spPr>
        <p:txBody>
          <a:bodyPr wrap="none" rtlCol="0">
            <a:spAutoFit/>
          </a:bodyPr>
          <a:lstStyle/>
          <a:p>
            <a:r>
              <a:rPr lang="en-IN" sz="3200" b="1" dirty="0">
                <a:solidFill>
                  <a:srgbClr val="C00000"/>
                </a:solidFill>
              </a:rPr>
              <a:t>Word Embeddings</a:t>
            </a:r>
          </a:p>
        </p:txBody>
      </p:sp>
    </p:spTree>
    <p:extLst>
      <p:ext uri="{BB962C8B-B14F-4D97-AF65-F5344CB8AC3E}">
        <p14:creationId xmlns:p14="http://schemas.microsoft.com/office/powerpoint/2010/main" val="412148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D66047-D0B1-7EA4-36D6-4ED1C9BF552A}"/>
              </a:ext>
            </a:extLst>
          </p:cNvPr>
          <p:cNvSpPr>
            <a:spLocks noGrp="1"/>
          </p:cNvSpPr>
          <p:nvPr>
            <p:ph idx="1"/>
          </p:nvPr>
        </p:nvSpPr>
        <p:spPr/>
        <p:txBody>
          <a:bodyPr/>
          <a:lstStyle/>
          <a:p>
            <a:r>
              <a:rPr lang="en-US" sz="1800" b="0" i="0" u="none" strike="noStrike" baseline="0" dirty="0">
                <a:latin typeface="NimbusSanL-Regu"/>
              </a:rPr>
              <a:t>Pre-training, adaptation tuning, utilization, and capacity evaluation</a:t>
            </a:r>
            <a:endParaRPr lang="en-IN" dirty="0"/>
          </a:p>
        </p:txBody>
      </p:sp>
      <p:sp>
        <p:nvSpPr>
          <p:cNvPr id="3" name="Title 2">
            <a:extLst>
              <a:ext uri="{FF2B5EF4-FFF2-40B4-BE49-F238E27FC236}">
                <a16:creationId xmlns:a16="http://schemas.microsoft.com/office/drawing/2014/main" id="{30E73685-5D32-0B21-5507-B96F53979E32}"/>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D0A41B97-DE0A-1493-734D-5CF7AFE1E68A}"/>
              </a:ext>
            </a:extLst>
          </p:cNvPr>
          <p:cNvPicPr>
            <a:picLocks noChangeAspect="1"/>
          </p:cNvPicPr>
          <p:nvPr/>
        </p:nvPicPr>
        <p:blipFill>
          <a:blip r:embed="rId2"/>
          <a:stretch>
            <a:fillRect/>
          </a:stretch>
        </p:blipFill>
        <p:spPr>
          <a:xfrm>
            <a:off x="0" y="1943023"/>
            <a:ext cx="8744399" cy="2971953"/>
          </a:xfrm>
          <a:prstGeom prst="rect">
            <a:avLst/>
          </a:prstGeom>
        </p:spPr>
      </p:pic>
      <p:sp>
        <p:nvSpPr>
          <p:cNvPr id="9" name="TextBox 8">
            <a:extLst>
              <a:ext uri="{FF2B5EF4-FFF2-40B4-BE49-F238E27FC236}">
                <a16:creationId xmlns:a16="http://schemas.microsoft.com/office/drawing/2014/main" id="{54F27B58-1A8C-AEFD-A7AB-E6A8229E328E}"/>
              </a:ext>
            </a:extLst>
          </p:cNvPr>
          <p:cNvSpPr txBox="1"/>
          <p:nvPr/>
        </p:nvSpPr>
        <p:spPr>
          <a:xfrm>
            <a:off x="8574124" y="1498656"/>
            <a:ext cx="3778250" cy="3416320"/>
          </a:xfrm>
          <a:prstGeom prst="rect">
            <a:avLst/>
          </a:prstGeom>
          <a:noFill/>
        </p:spPr>
        <p:txBody>
          <a:bodyPr wrap="square">
            <a:spAutoFit/>
          </a:bodyPr>
          <a:lstStyle/>
          <a:p>
            <a:pPr algn="l"/>
            <a:r>
              <a:rPr lang="en-IN" dirty="0">
                <a:latin typeface="URWPalladioL-Roma"/>
              </a:rPr>
              <a:t>R</a:t>
            </a:r>
            <a:r>
              <a:rPr lang="en-IN" sz="1800" b="0" i="0" u="none" strike="noStrike" baseline="0" dirty="0">
                <a:latin typeface="URWPalladioL-Roma"/>
              </a:rPr>
              <a:t>ecent advances in LLMs</a:t>
            </a:r>
          </a:p>
          <a:p>
            <a:pPr algn="l"/>
            <a:r>
              <a:rPr lang="en-US" sz="1800" b="0" i="0" u="none" strike="noStrike" baseline="0" dirty="0">
                <a:latin typeface="URWPalladioL-Roma"/>
              </a:rPr>
              <a:t>from four major aspects, including </a:t>
            </a:r>
            <a:r>
              <a:rPr lang="en-US" sz="1800" b="0" i="0" u="none" strike="noStrike" baseline="0" dirty="0">
                <a:latin typeface="URWPalladioL-Ital"/>
              </a:rPr>
              <a:t>pre-training </a:t>
            </a:r>
            <a:r>
              <a:rPr lang="en-US" sz="1800" b="0" i="0" u="none" strike="noStrike" baseline="0" dirty="0">
                <a:latin typeface="URWPalladioL-Roma"/>
              </a:rPr>
              <a:t>(how to pretrain</a:t>
            </a:r>
          </a:p>
          <a:p>
            <a:pPr algn="l"/>
            <a:r>
              <a:rPr lang="en-US" sz="1800" b="0" i="0" u="none" strike="noStrike" baseline="0" dirty="0">
                <a:latin typeface="URWPalladioL-Roma"/>
              </a:rPr>
              <a:t>a capable LLM), </a:t>
            </a:r>
            <a:r>
              <a:rPr lang="en-US" sz="1800" b="0" i="0" u="none" strike="noStrike" baseline="0" dirty="0">
                <a:latin typeface="URWPalladioL-Ital"/>
              </a:rPr>
              <a:t>adaptation </a:t>
            </a:r>
            <a:r>
              <a:rPr lang="en-US" sz="1800" b="0" i="0" u="none" strike="noStrike" baseline="0" dirty="0">
                <a:latin typeface="URWPalladioL-Roma"/>
              </a:rPr>
              <a:t>(how to effectively adapt</a:t>
            </a:r>
          </a:p>
          <a:p>
            <a:pPr algn="l"/>
            <a:r>
              <a:rPr lang="en-US" sz="1800" b="0" i="0" u="none" strike="noStrike" baseline="0" dirty="0">
                <a:latin typeface="URWPalladioL-Roma"/>
              </a:rPr>
              <a:t>pre-trained LLMs for better use), </a:t>
            </a:r>
            <a:r>
              <a:rPr lang="en-US" sz="1800" b="0" i="0" u="none" strike="noStrike" baseline="0" dirty="0">
                <a:latin typeface="URWPalladioL-Ital"/>
              </a:rPr>
              <a:t>utilization </a:t>
            </a:r>
            <a:r>
              <a:rPr lang="en-US" sz="1800" b="0" i="0" u="none" strike="noStrike" baseline="0" dirty="0">
                <a:latin typeface="URWPalladioL-Roma"/>
              </a:rPr>
              <a:t>(how to use</a:t>
            </a:r>
          </a:p>
          <a:p>
            <a:pPr algn="l"/>
            <a:r>
              <a:rPr lang="en-US" sz="1800" b="0" i="0" u="none" strike="noStrike" baseline="0" dirty="0">
                <a:latin typeface="URWPalladioL-Roma"/>
              </a:rPr>
              <a:t>LLMs for solving various downstream tasks) and </a:t>
            </a:r>
            <a:r>
              <a:rPr lang="en-US" sz="1800" b="0" i="0" u="none" strike="noStrike" baseline="0" dirty="0">
                <a:latin typeface="URWPalladioL-Ital"/>
              </a:rPr>
              <a:t>capability</a:t>
            </a:r>
          </a:p>
          <a:p>
            <a:pPr algn="l"/>
            <a:r>
              <a:rPr lang="en-US" sz="1800" b="0" i="0" u="none" strike="noStrike" baseline="0" dirty="0">
                <a:latin typeface="URWPalladioL-Ital"/>
              </a:rPr>
              <a:t>evaluation </a:t>
            </a:r>
            <a:r>
              <a:rPr lang="en-US" sz="1800" b="0" i="0" u="none" strike="noStrike" baseline="0" dirty="0">
                <a:latin typeface="URWPalladioL-Roma"/>
              </a:rPr>
              <a:t>(how to evaluate the abilities of LLMs and existing</a:t>
            </a:r>
          </a:p>
          <a:p>
            <a:pPr algn="l"/>
            <a:r>
              <a:rPr lang="en-IN" sz="1800" b="0" i="0" u="none" strike="noStrike" baseline="0" dirty="0">
                <a:latin typeface="URWPalladioL-Roma"/>
              </a:rPr>
              <a:t>empirical findings)</a:t>
            </a:r>
            <a:endParaRPr lang="en-IN" dirty="0"/>
          </a:p>
        </p:txBody>
      </p:sp>
    </p:spTree>
    <p:extLst>
      <p:ext uri="{BB962C8B-B14F-4D97-AF65-F5344CB8AC3E}">
        <p14:creationId xmlns:p14="http://schemas.microsoft.com/office/powerpoint/2010/main" val="269977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84EDDE-C51E-73C0-59B3-6071ECAE24B2}"/>
              </a:ext>
            </a:extLst>
          </p:cNvPr>
          <p:cNvPicPr>
            <a:picLocks noChangeAspect="1"/>
          </p:cNvPicPr>
          <p:nvPr/>
        </p:nvPicPr>
        <p:blipFill>
          <a:blip r:embed="rId3"/>
          <a:stretch>
            <a:fillRect/>
          </a:stretch>
        </p:blipFill>
        <p:spPr>
          <a:xfrm>
            <a:off x="755718" y="289453"/>
            <a:ext cx="10131923" cy="4616561"/>
          </a:xfrm>
          <a:prstGeom prst="rect">
            <a:avLst/>
          </a:prstGeom>
        </p:spPr>
      </p:pic>
      <p:sp>
        <p:nvSpPr>
          <p:cNvPr id="3" name="Title 2">
            <a:extLst>
              <a:ext uri="{FF2B5EF4-FFF2-40B4-BE49-F238E27FC236}">
                <a16:creationId xmlns:a16="http://schemas.microsoft.com/office/drawing/2014/main" id="{691966E2-70CF-C3F2-FEF5-98B68D02FC19}"/>
              </a:ext>
            </a:extLst>
          </p:cNvPr>
          <p:cNvSpPr>
            <a:spLocks noGrp="1"/>
          </p:cNvSpPr>
          <p:nvPr>
            <p:ph type="title"/>
          </p:nvPr>
        </p:nvSpPr>
        <p:spPr>
          <a:xfrm>
            <a:off x="0" y="0"/>
            <a:ext cx="11209376" cy="464000"/>
          </a:xfrm>
        </p:spPr>
        <p:txBody>
          <a:bodyPr/>
          <a:lstStyle/>
          <a:p>
            <a:r>
              <a:rPr lang="en-IN" dirty="0"/>
              <a:t>LLM Models</a:t>
            </a:r>
          </a:p>
        </p:txBody>
      </p:sp>
      <p:sp>
        <p:nvSpPr>
          <p:cNvPr id="4" name="TextBox 3">
            <a:extLst>
              <a:ext uri="{FF2B5EF4-FFF2-40B4-BE49-F238E27FC236}">
                <a16:creationId xmlns:a16="http://schemas.microsoft.com/office/drawing/2014/main" id="{FA457273-5DA4-D0E4-CD5B-5C391D4C54F6}"/>
              </a:ext>
            </a:extLst>
          </p:cNvPr>
          <p:cNvSpPr txBox="1"/>
          <p:nvPr/>
        </p:nvSpPr>
        <p:spPr>
          <a:xfrm>
            <a:off x="132079" y="5023636"/>
            <a:ext cx="12181842" cy="1200329"/>
          </a:xfrm>
          <a:prstGeom prst="rect">
            <a:avLst/>
          </a:prstGeom>
          <a:noFill/>
        </p:spPr>
        <p:txBody>
          <a:bodyPr wrap="square">
            <a:spAutoFit/>
          </a:bodyPr>
          <a:lstStyle/>
          <a:p>
            <a:r>
              <a:rPr lang="en-US" sz="1800" b="0" i="0" u="none" strike="noStrike" baseline="0" dirty="0">
                <a:latin typeface="NimbusSanL-Regu"/>
              </a:rPr>
              <a:t>when the parameter scale exceeds a certain level, these enlarged language models not only achieve a significant performance improvement, but also exhibit some special abilities (</a:t>
            </a:r>
            <a:r>
              <a:rPr lang="en-US" sz="1800" b="0" i="0" u="none" strike="noStrike" baseline="0" dirty="0">
                <a:latin typeface="NimbusSanL-ReguItal"/>
              </a:rPr>
              <a:t>e.g., </a:t>
            </a:r>
            <a:r>
              <a:rPr lang="en-US" sz="1800" b="0" i="0" u="none" strike="noStrike" baseline="0" dirty="0">
                <a:latin typeface="NimbusSanL-Regu"/>
              </a:rPr>
              <a:t>in-context learning) that are not present in small-scale language models (</a:t>
            </a:r>
            <a:r>
              <a:rPr lang="en-US" sz="1800" b="0" i="0" u="none" strike="noStrike" baseline="0" dirty="0">
                <a:latin typeface="NimbusSanL-ReguItal"/>
              </a:rPr>
              <a:t>e.g., </a:t>
            </a:r>
            <a:r>
              <a:rPr lang="en-US" sz="1800" b="0" i="0" u="none" strike="noStrike" baseline="0" dirty="0">
                <a:latin typeface="NimbusSanL-Regu"/>
              </a:rPr>
              <a:t>BERT). To discriminate the language models in different parameter scales, the research community has coined the term </a:t>
            </a:r>
            <a:r>
              <a:rPr lang="en-US" sz="1800" b="0" i="0" u="none" strike="noStrike" baseline="0" dirty="0">
                <a:latin typeface="NimbusSanL-ReguItal"/>
              </a:rPr>
              <a:t>large language models (LLM) </a:t>
            </a:r>
            <a:r>
              <a:rPr lang="en-US" sz="1800" b="0" i="0" u="none" strike="noStrike" baseline="0" dirty="0">
                <a:latin typeface="NimbusSanL-Regu"/>
              </a:rPr>
              <a:t>for the PLMs of significant size (</a:t>
            </a:r>
            <a:r>
              <a:rPr lang="en-US" sz="1800" b="0" i="0" u="none" strike="noStrike" baseline="0" dirty="0">
                <a:latin typeface="NimbusSanL-ReguItal"/>
              </a:rPr>
              <a:t>e.g., </a:t>
            </a:r>
            <a:r>
              <a:rPr lang="en-US" sz="1800" b="0" i="0" u="none" strike="noStrike" baseline="0" dirty="0">
                <a:latin typeface="NimbusSanL-Regu"/>
              </a:rPr>
              <a:t>containing tens or hundreds of billions of parameters).</a:t>
            </a:r>
            <a:endParaRPr lang="en-IN" dirty="0"/>
          </a:p>
        </p:txBody>
      </p:sp>
    </p:spTree>
    <p:extLst>
      <p:ext uri="{BB962C8B-B14F-4D97-AF65-F5344CB8AC3E}">
        <p14:creationId xmlns:p14="http://schemas.microsoft.com/office/powerpoint/2010/main" val="18670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7 Steps to Mastering Large Language Models (LLMs)">
            <a:extLst>
              <a:ext uri="{FF2B5EF4-FFF2-40B4-BE49-F238E27FC236}">
                <a16:creationId xmlns:a16="http://schemas.microsoft.com/office/drawing/2014/main" id="{A530A745-A72D-2CCA-4E18-156A87D28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 y="-71119"/>
            <a:ext cx="7319125" cy="54061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56507B-4487-C907-33DE-F6110CFB0C71}"/>
              </a:ext>
            </a:extLst>
          </p:cNvPr>
          <p:cNvSpPr txBox="1"/>
          <p:nvPr/>
        </p:nvSpPr>
        <p:spPr>
          <a:xfrm>
            <a:off x="7376160" y="5103056"/>
            <a:ext cx="4643120" cy="1200329"/>
          </a:xfrm>
          <a:prstGeom prst="rect">
            <a:avLst/>
          </a:prstGeom>
          <a:solidFill>
            <a:schemeClr val="accent6">
              <a:lumMod val="20000"/>
              <a:lumOff val="80000"/>
            </a:schemeClr>
          </a:solidFill>
        </p:spPr>
        <p:txBody>
          <a:bodyPr wrap="square">
            <a:spAutoFit/>
          </a:bodyPr>
          <a:lstStyle/>
          <a:p>
            <a:r>
              <a:rPr lang="en-US" b="0" i="0" dirty="0">
                <a:solidFill>
                  <a:srgbClr val="111111"/>
                </a:solidFill>
                <a:effectLst/>
                <a:latin typeface="open sans" panose="020B0606030504020204" pitchFamily="34" charset="0"/>
              </a:rPr>
              <a:t>LLMs have the ability to </a:t>
            </a:r>
            <a:r>
              <a:rPr lang="en-US" b="1" i="0" dirty="0">
                <a:solidFill>
                  <a:srgbClr val="111111"/>
                </a:solidFill>
                <a:effectLst/>
                <a:latin typeface="open sans" panose="020B0606030504020204" pitchFamily="34" charset="0"/>
              </a:rPr>
              <a:t>understand and generate text</a:t>
            </a:r>
            <a:r>
              <a:rPr lang="en-US" b="0" i="0" dirty="0">
                <a:solidFill>
                  <a:srgbClr val="111111"/>
                </a:solidFill>
                <a:effectLst/>
                <a:latin typeface="open sans" panose="020B0606030504020204" pitchFamily="34" charset="0"/>
              </a:rPr>
              <a:t> that is coherent, contextually relevant, and grammatically accurate</a:t>
            </a:r>
            <a:endParaRPr lang="en-IN" dirty="0"/>
          </a:p>
        </p:txBody>
      </p:sp>
      <p:sp>
        <p:nvSpPr>
          <p:cNvPr id="7" name="TextBox 6">
            <a:extLst>
              <a:ext uri="{FF2B5EF4-FFF2-40B4-BE49-F238E27FC236}">
                <a16:creationId xmlns:a16="http://schemas.microsoft.com/office/drawing/2014/main" id="{1497EFCD-532D-40F5-C5AF-36C5CBFAC170}"/>
              </a:ext>
            </a:extLst>
          </p:cNvPr>
          <p:cNvSpPr txBox="1"/>
          <p:nvPr/>
        </p:nvSpPr>
        <p:spPr>
          <a:xfrm>
            <a:off x="0" y="5122008"/>
            <a:ext cx="7284720" cy="1200329"/>
          </a:xfrm>
          <a:prstGeom prst="rect">
            <a:avLst/>
          </a:prstGeom>
          <a:solidFill>
            <a:schemeClr val="accent4">
              <a:lumMod val="40000"/>
              <a:lumOff val="60000"/>
            </a:schemeClr>
          </a:solidFill>
        </p:spPr>
        <p:txBody>
          <a:bodyPr wrap="square">
            <a:spAutoFit/>
          </a:bodyPr>
          <a:lstStyle/>
          <a:p>
            <a:r>
              <a:rPr lang="en-US" b="0" i="0" dirty="0">
                <a:solidFill>
                  <a:srgbClr val="111111"/>
                </a:solidFill>
                <a:effectLst/>
                <a:latin typeface="open sans" panose="020B0606030504020204" pitchFamily="34" charset="0"/>
              </a:rPr>
              <a:t>Large Language Models—or  LLMs—are a subset of deep learning models </a:t>
            </a:r>
            <a:r>
              <a:rPr lang="en-US" b="1" i="0" dirty="0">
                <a:solidFill>
                  <a:srgbClr val="111111"/>
                </a:solidFill>
                <a:effectLst/>
                <a:latin typeface="open sans" panose="020B0606030504020204" pitchFamily="34" charset="0"/>
              </a:rPr>
              <a:t>trained on massive corpus of text data</a:t>
            </a:r>
            <a:r>
              <a:rPr lang="en-US" b="0" i="0" dirty="0">
                <a:solidFill>
                  <a:srgbClr val="111111"/>
                </a:solidFill>
                <a:effectLst/>
                <a:latin typeface="open sans" panose="020B0606030504020204" pitchFamily="34" charset="0"/>
              </a:rPr>
              <a:t>. They’re </a:t>
            </a:r>
            <a:r>
              <a:rPr lang="en-US" b="1" i="0" dirty="0">
                <a:solidFill>
                  <a:srgbClr val="111111"/>
                </a:solidFill>
                <a:effectLst/>
                <a:latin typeface="open sans" panose="020B0606030504020204" pitchFamily="34" charset="0"/>
              </a:rPr>
              <a:t>large</a:t>
            </a:r>
            <a:r>
              <a:rPr lang="en-US" b="0" i="0" dirty="0">
                <a:solidFill>
                  <a:srgbClr val="111111"/>
                </a:solidFill>
                <a:effectLst/>
                <a:latin typeface="open sans" panose="020B0606030504020204" pitchFamily="34" charset="0"/>
              </a:rPr>
              <a:t>—with tens of billions of parameters—and perform extremely well on a wide range of </a:t>
            </a:r>
            <a:r>
              <a:rPr lang="en-US" b="1" i="0" dirty="0">
                <a:solidFill>
                  <a:srgbClr val="111111"/>
                </a:solidFill>
                <a:effectLst/>
                <a:latin typeface="open sans" panose="020B0606030504020204" pitchFamily="34" charset="0"/>
              </a:rPr>
              <a:t>natural language tasks</a:t>
            </a:r>
            <a:r>
              <a:rPr lang="en-US" b="0" i="0" dirty="0">
                <a:solidFill>
                  <a:srgbClr val="111111"/>
                </a:solidFill>
                <a:effectLst/>
                <a:latin typeface="open sans" panose="020B0606030504020204" pitchFamily="34" charset="0"/>
              </a:rPr>
              <a:t>.</a:t>
            </a:r>
            <a:endParaRPr lang="en-IN" dirty="0"/>
          </a:p>
        </p:txBody>
      </p:sp>
      <p:sp>
        <p:nvSpPr>
          <p:cNvPr id="8" name="TextBox 7">
            <a:extLst>
              <a:ext uri="{FF2B5EF4-FFF2-40B4-BE49-F238E27FC236}">
                <a16:creationId xmlns:a16="http://schemas.microsoft.com/office/drawing/2014/main" id="{CFA607CE-0589-8F54-1587-7812B7C5BCDF}"/>
              </a:ext>
            </a:extLst>
          </p:cNvPr>
          <p:cNvSpPr txBox="1"/>
          <p:nvPr/>
        </p:nvSpPr>
        <p:spPr>
          <a:xfrm>
            <a:off x="7376160" y="3115162"/>
            <a:ext cx="4531360" cy="646331"/>
          </a:xfrm>
          <a:prstGeom prst="rect">
            <a:avLst/>
          </a:prstGeom>
          <a:solidFill>
            <a:srgbClr val="FED9FF"/>
          </a:solidFill>
        </p:spPr>
        <p:txBody>
          <a:bodyPr wrap="square" rtlCol="0">
            <a:spAutoFit/>
          </a:bodyPr>
          <a:lstStyle/>
          <a:p>
            <a:r>
              <a:rPr lang="en-IN" dirty="0"/>
              <a:t>Transformer Architectures : Encoder only, Decoder Only, Encoder-Decoder</a:t>
            </a:r>
          </a:p>
        </p:txBody>
      </p:sp>
      <p:sp>
        <p:nvSpPr>
          <p:cNvPr id="9" name="TextBox 8">
            <a:extLst>
              <a:ext uri="{FF2B5EF4-FFF2-40B4-BE49-F238E27FC236}">
                <a16:creationId xmlns:a16="http://schemas.microsoft.com/office/drawing/2014/main" id="{4880BEB0-F408-F050-D7C3-0090799D27FE}"/>
              </a:ext>
            </a:extLst>
          </p:cNvPr>
          <p:cNvSpPr txBox="1"/>
          <p:nvPr/>
        </p:nvSpPr>
        <p:spPr>
          <a:xfrm>
            <a:off x="7548880" y="4575715"/>
            <a:ext cx="1695977" cy="369332"/>
          </a:xfrm>
          <a:prstGeom prst="rect">
            <a:avLst/>
          </a:prstGeom>
          <a:solidFill>
            <a:schemeClr val="accent6">
              <a:lumMod val="40000"/>
              <a:lumOff val="60000"/>
            </a:schemeClr>
          </a:solidFill>
        </p:spPr>
        <p:txBody>
          <a:bodyPr wrap="none" rtlCol="0">
            <a:spAutoFit/>
          </a:bodyPr>
          <a:lstStyle/>
          <a:p>
            <a:r>
              <a:rPr lang="en-IN" dirty="0"/>
              <a:t>What are LLMs?</a:t>
            </a:r>
          </a:p>
        </p:txBody>
      </p:sp>
      <p:sp>
        <p:nvSpPr>
          <p:cNvPr id="10" name="TextBox 9">
            <a:extLst>
              <a:ext uri="{FF2B5EF4-FFF2-40B4-BE49-F238E27FC236}">
                <a16:creationId xmlns:a16="http://schemas.microsoft.com/office/drawing/2014/main" id="{5D6132CA-B1F4-C735-EF1B-F2762602DD0F}"/>
              </a:ext>
            </a:extLst>
          </p:cNvPr>
          <p:cNvSpPr txBox="1"/>
          <p:nvPr/>
        </p:nvSpPr>
        <p:spPr>
          <a:xfrm>
            <a:off x="7376160" y="2385524"/>
            <a:ext cx="4391459" cy="646331"/>
          </a:xfrm>
          <a:prstGeom prst="rect">
            <a:avLst/>
          </a:prstGeom>
          <a:solidFill>
            <a:schemeClr val="bg1">
              <a:lumMod val="85000"/>
            </a:schemeClr>
          </a:solidFill>
        </p:spPr>
        <p:txBody>
          <a:bodyPr wrap="none" rtlCol="0">
            <a:spAutoFit/>
          </a:bodyPr>
          <a:lstStyle/>
          <a:p>
            <a:r>
              <a:rPr lang="en-IN" dirty="0"/>
              <a:t>In-context Learning- hard and soft prompts</a:t>
            </a:r>
          </a:p>
          <a:p>
            <a:r>
              <a:rPr lang="en-IN" dirty="0"/>
              <a:t>PEFT – adapters- </a:t>
            </a:r>
            <a:r>
              <a:rPr lang="en-IN" dirty="0" err="1"/>
              <a:t>LoRA</a:t>
            </a:r>
            <a:r>
              <a:rPr lang="en-IN" dirty="0"/>
              <a:t>, </a:t>
            </a:r>
            <a:r>
              <a:rPr lang="en-IN" dirty="0" err="1"/>
              <a:t>QLoRA</a:t>
            </a:r>
            <a:r>
              <a:rPr lang="en-IN" dirty="0"/>
              <a:t> , Quantization</a:t>
            </a:r>
          </a:p>
        </p:txBody>
      </p:sp>
      <p:sp>
        <p:nvSpPr>
          <p:cNvPr id="11" name="TextBox 10">
            <a:extLst>
              <a:ext uri="{FF2B5EF4-FFF2-40B4-BE49-F238E27FC236}">
                <a16:creationId xmlns:a16="http://schemas.microsoft.com/office/drawing/2014/main" id="{6D54DD3D-6A31-65BE-ECE9-B29066F9153C}"/>
              </a:ext>
            </a:extLst>
          </p:cNvPr>
          <p:cNvSpPr txBox="1"/>
          <p:nvPr/>
        </p:nvSpPr>
        <p:spPr>
          <a:xfrm>
            <a:off x="7432040" y="4013365"/>
            <a:ext cx="3881255" cy="369332"/>
          </a:xfrm>
          <a:prstGeom prst="rect">
            <a:avLst/>
          </a:prstGeom>
          <a:solidFill>
            <a:srgbClr val="FFFF00"/>
          </a:solidFill>
        </p:spPr>
        <p:txBody>
          <a:bodyPr wrap="none" rtlCol="0">
            <a:spAutoFit/>
          </a:bodyPr>
          <a:lstStyle/>
          <a:p>
            <a:r>
              <a:rPr lang="en-IN" dirty="0"/>
              <a:t>Transformers : Attention is all you Need</a:t>
            </a:r>
          </a:p>
        </p:txBody>
      </p:sp>
      <p:sp>
        <p:nvSpPr>
          <p:cNvPr id="13" name="TextBox 12">
            <a:extLst>
              <a:ext uri="{FF2B5EF4-FFF2-40B4-BE49-F238E27FC236}">
                <a16:creationId xmlns:a16="http://schemas.microsoft.com/office/drawing/2014/main" id="{75B4AFE0-54B1-DACD-DC95-B17CDC68CDB6}"/>
              </a:ext>
            </a:extLst>
          </p:cNvPr>
          <p:cNvSpPr txBox="1"/>
          <p:nvPr/>
        </p:nvSpPr>
        <p:spPr>
          <a:xfrm>
            <a:off x="7284720" y="1604420"/>
            <a:ext cx="4815840" cy="646331"/>
          </a:xfrm>
          <a:prstGeom prst="rect">
            <a:avLst/>
          </a:prstGeom>
          <a:solidFill>
            <a:srgbClr val="FFFF00"/>
          </a:solidFill>
        </p:spPr>
        <p:txBody>
          <a:bodyPr wrap="square">
            <a:spAutoFit/>
          </a:bodyPr>
          <a:lstStyle/>
          <a:p>
            <a:r>
              <a:rPr lang="en-IN" dirty="0"/>
              <a:t>Reinforcement Learning from Human feedback (RLHF) , Contrastive Post-training</a:t>
            </a:r>
          </a:p>
        </p:txBody>
      </p:sp>
      <p:sp>
        <p:nvSpPr>
          <p:cNvPr id="3" name="Title 2">
            <a:extLst>
              <a:ext uri="{FF2B5EF4-FFF2-40B4-BE49-F238E27FC236}">
                <a16:creationId xmlns:a16="http://schemas.microsoft.com/office/drawing/2014/main" id="{E1421A89-F2A8-E9B2-2E5A-334A721B5E03}"/>
              </a:ext>
            </a:extLst>
          </p:cNvPr>
          <p:cNvSpPr>
            <a:spLocks noGrp="1"/>
          </p:cNvSpPr>
          <p:nvPr>
            <p:ph type="title"/>
          </p:nvPr>
        </p:nvSpPr>
        <p:spPr>
          <a:xfrm>
            <a:off x="307339" y="834037"/>
            <a:ext cx="11209376" cy="464000"/>
          </a:xfrm>
        </p:spPr>
        <p:txBody>
          <a:bodyPr/>
          <a:lstStyle/>
          <a:p>
            <a:r>
              <a:rPr lang="en-IN" dirty="0"/>
              <a:t>LLMs</a:t>
            </a:r>
          </a:p>
        </p:txBody>
      </p:sp>
      <p:sp>
        <p:nvSpPr>
          <p:cNvPr id="14" name="TextBox 13">
            <a:extLst>
              <a:ext uri="{FF2B5EF4-FFF2-40B4-BE49-F238E27FC236}">
                <a16:creationId xmlns:a16="http://schemas.microsoft.com/office/drawing/2014/main" id="{3F6FFEBB-1E6B-CEE0-B16B-B7AF93D576B4}"/>
              </a:ext>
            </a:extLst>
          </p:cNvPr>
          <p:cNvSpPr txBox="1"/>
          <p:nvPr/>
        </p:nvSpPr>
        <p:spPr>
          <a:xfrm>
            <a:off x="7301922" y="834037"/>
            <a:ext cx="4815840" cy="646331"/>
          </a:xfrm>
          <a:prstGeom prst="rect">
            <a:avLst/>
          </a:prstGeom>
          <a:solidFill>
            <a:srgbClr val="FDD9FB"/>
          </a:solidFill>
        </p:spPr>
        <p:txBody>
          <a:bodyPr wrap="square">
            <a:spAutoFit/>
          </a:bodyPr>
          <a:lstStyle/>
          <a:p>
            <a:r>
              <a:rPr lang="en-IN" dirty="0"/>
              <a:t>Task Metrics, Human Evaluation, Bias and Fairness , Robustness and Adversarial Testing, </a:t>
            </a:r>
          </a:p>
        </p:txBody>
      </p:sp>
      <p:sp>
        <p:nvSpPr>
          <p:cNvPr id="15" name="TextBox 14">
            <a:extLst>
              <a:ext uri="{FF2B5EF4-FFF2-40B4-BE49-F238E27FC236}">
                <a16:creationId xmlns:a16="http://schemas.microsoft.com/office/drawing/2014/main" id="{18E51AE1-4D3D-6CA0-EC50-1804ACE44084}"/>
              </a:ext>
            </a:extLst>
          </p:cNvPr>
          <p:cNvSpPr txBox="1"/>
          <p:nvPr/>
        </p:nvSpPr>
        <p:spPr>
          <a:xfrm>
            <a:off x="7301922" y="78191"/>
            <a:ext cx="4482317" cy="646331"/>
          </a:xfrm>
          <a:prstGeom prst="rect">
            <a:avLst/>
          </a:prstGeom>
          <a:solidFill>
            <a:schemeClr val="accent1">
              <a:lumMod val="20000"/>
              <a:lumOff val="80000"/>
            </a:schemeClr>
          </a:solidFill>
        </p:spPr>
        <p:txBody>
          <a:bodyPr wrap="none" rtlCol="0">
            <a:spAutoFit/>
          </a:bodyPr>
          <a:lstStyle/>
          <a:p>
            <a:r>
              <a:rPr lang="en-IN" dirty="0"/>
              <a:t>web-based interfaces, mobile apps, chatbots, </a:t>
            </a:r>
          </a:p>
          <a:p>
            <a:r>
              <a:rPr lang="en-IN" dirty="0"/>
              <a:t>Deployment : Cloud , Containerisation</a:t>
            </a:r>
          </a:p>
        </p:txBody>
      </p:sp>
    </p:spTree>
    <p:extLst>
      <p:ext uri="{BB962C8B-B14F-4D97-AF65-F5344CB8AC3E}">
        <p14:creationId xmlns:p14="http://schemas.microsoft.com/office/powerpoint/2010/main" val="1149115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8C3F58-5A64-8852-4521-2421295B0921}"/>
              </a:ext>
            </a:extLst>
          </p:cNvPr>
          <p:cNvSpPr>
            <a:spLocks noGrp="1"/>
          </p:cNvSpPr>
          <p:nvPr>
            <p:ph idx="1"/>
          </p:nvPr>
        </p:nvSpPr>
        <p:spPr/>
        <p:txBody>
          <a:bodyPr>
            <a:normAutofit fontScale="55000" lnSpcReduction="20000"/>
          </a:bodyPr>
          <a:lstStyle/>
          <a:p>
            <a:pPr algn="l">
              <a:buFont typeface="+mj-lt"/>
              <a:buAutoNum type="arabicPeriod"/>
            </a:pPr>
            <a:r>
              <a:rPr lang="en-US" b="1" i="0" dirty="0">
                <a:solidFill>
                  <a:srgbClr val="0D0D0D"/>
                </a:solidFill>
                <a:effectLst/>
                <a:latin typeface="Söhne"/>
              </a:rPr>
              <a:t>Data Biases</a:t>
            </a:r>
            <a:r>
              <a:rPr lang="en-US" b="0" i="0" dirty="0">
                <a:solidFill>
                  <a:srgbClr val="0D0D0D"/>
                </a:solidFill>
                <a:effectLst/>
                <a:latin typeface="Söhne"/>
              </a:rPr>
              <a:t>: Language models trained on large datasets can inherit biases present in the data, including gender, racial, and cultural biases. This can lead to biased outputs, reinforcing societal stereotypes.</a:t>
            </a:r>
          </a:p>
          <a:p>
            <a:pPr algn="l">
              <a:buFont typeface="+mj-lt"/>
              <a:buAutoNum type="arabicPeriod"/>
            </a:pPr>
            <a:r>
              <a:rPr lang="en-US" b="1" i="0" dirty="0">
                <a:solidFill>
                  <a:srgbClr val="0D0D0D"/>
                </a:solidFill>
                <a:effectLst/>
                <a:latin typeface="Söhne"/>
              </a:rPr>
              <a:t>Ethical Use</a:t>
            </a:r>
            <a:r>
              <a:rPr lang="en-US" b="0" i="0" dirty="0">
                <a:solidFill>
                  <a:srgbClr val="0D0D0D"/>
                </a:solidFill>
                <a:effectLst/>
                <a:latin typeface="Söhne"/>
              </a:rPr>
              <a:t>: There are concerns about the potential misuse of large language models for generating fake content, spreading misinformation, or even automating tasks such as generating spam, fake reviews, or abusive messages.</a:t>
            </a:r>
          </a:p>
          <a:p>
            <a:pPr algn="l">
              <a:buFont typeface="+mj-lt"/>
              <a:buAutoNum type="arabicPeriod"/>
            </a:pPr>
            <a:r>
              <a:rPr lang="en-US" b="1" i="0" dirty="0">
                <a:solidFill>
                  <a:srgbClr val="0D0D0D"/>
                </a:solidFill>
                <a:effectLst/>
                <a:latin typeface="Söhne"/>
              </a:rPr>
              <a:t>Environmental Impact</a:t>
            </a:r>
            <a:r>
              <a:rPr lang="en-US" b="0" i="0" dirty="0">
                <a:solidFill>
                  <a:srgbClr val="0D0D0D"/>
                </a:solidFill>
                <a:effectLst/>
                <a:latin typeface="Söhne"/>
              </a:rPr>
              <a:t>: Training large language models requires significant computational resources, which can have a considerable carbon footprint. This raises environmental concerns, especially as the size and number of models continue to grow.</a:t>
            </a:r>
          </a:p>
          <a:p>
            <a:pPr algn="l">
              <a:buFont typeface="+mj-lt"/>
              <a:buAutoNum type="arabicPeriod"/>
            </a:pPr>
            <a:r>
              <a:rPr lang="en-US" b="1" i="0" dirty="0">
                <a:solidFill>
                  <a:srgbClr val="0D0D0D"/>
                </a:solidFill>
                <a:effectLst/>
                <a:latin typeface="Söhne"/>
              </a:rPr>
              <a:t>Resource Inequality</a:t>
            </a:r>
            <a:r>
              <a:rPr lang="en-US" b="0" i="0" dirty="0">
                <a:solidFill>
                  <a:srgbClr val="0D0D0D"/>
                </a:solidFill>
                <a:effectLst/>
                <a:latin typeface="Söhne"/>
              </a:rPr>
              <a:t>: Access to and control over large language models are concentrated in the hands of a few large organizations due to the high cost of development and maintenance. This can exacerbate existing inequalities and limit access to the benefits of these models.</a:t>
            </a:r>
          </a:p>
          <a:p>
            <a:pPr algn="l">
              <a:buFont typeface="+mj-lt"/>
              <a:buAutoNum type="arabicPeriod"/>
            </a:pPr>
            <a:r>
              <a:rPr lang="en-US" b="1" i="0" dirty="0">
                <a:solidFill>
                  <a:srgbClr val="0D0D0D"/>
                </a:solidFill>
                <a:effectLst/>
                <a:latin typeface="Söhne"/>
              </a:rPr>
              <a:t>Privacy Risks</a:t>
            </a:r>
            <a:r>
              <a:rPr lang="en-US" b="0" i="0" dirty="0">
                <a:solidFill>
                  <a:srgbClr val="0D0D0D"/>
                </a:solidFill>
                <a:effectLst/>
                <a:latin typeface="Söhne"/>
              </a:rPr>
              <a:t>: Large language models have the potential to memorize sensitive information present in the training data, posing privacy risks, especially when fine-tuned on specific datasets containing personal or confidential information.</a:t>
            </a:r>
          </a:p>
          <a:p>
            <a:pPr algn="l">
              <a:buFont typeface="+mj-lt"/>
              <a:buAutoNum type="arabicPeriod"/>
            </a:pPr>
            <a:r>
              <a:rPr lang="en-US" b="1" i="0" dirty="0">
                <a:solidFill>
                  <a:srgbClr val="0D0D0D"/>
                </a:solidFill>
                <a:effectLst/>
                <a:latin typeface="Söhne"/>
              </a:rPr>
              <a:t>Lack of Understanding</a:t>
            </a:r>
            <a:r>
              <a:rPr lang="en-US" b="0" i="0" dirty="0">
                <a:solidFill>
                  <a:srgbClr val="0D0D0D"/>
                </a:solidFill>
                <a:effectLst/>
                <a:latin typeface="Söhne"/>
              </a:rPr>
              <a:t>: Despite their impressive performance, there's still limited understanding of why large language models make specific predictions or generate particular outputs. This lack of interpretability can be problematic, especially in critical applications like healthcare or law.</a:t>
            </a:r>
          </a:p>
          <a:p>
            <a:pPr algn="l">
              <a:buFont typeface="+mj-lt"/>
              <a:buAutoNum type="arabicPeriod"/>
            </a:pPr>
            <a:r>
              <a:rPr lang="en-US" b="1" i="0" dirty="0">
                <a:solidFill>
                  <a:srgbClr val="0D0D0D"/>
                </a:solidFill>
                <a:effectLst/>
                <a:latin typeface="Söhne"/>
              </a:rPr>
              <a:t>Adversarial Attacks</a:t>
            </a:r>
            <a:r>
              <a:rPr lang="en-US" b="0" i="0" dirty="0">
                <a:solidFill>
                  <a:srgbClr val="0D0D0D"/>
                </a:solidFill>
                <a:effectLst/>
                <a:latin typeface="Söhne"/>
              </a:rPr>
              <a:t>: Large language models are vulnerable to adversarial attacks, where intentionally crafted inputs can cause the model to produce incorrect or undesirable outputs. This raises concerns about the robustness and reliability of these models in real-world scenarios.</a:t>
            </a:r>
          </a:p>
          <a:p>
            <a:pPr algn="l">
              <a:buFont typeface="+mj-lt"/>
              <a:buAutoNum type="arabicPeriod"/>
            </a:pPr>
            <a:r>
              <a:rPr lang="en-US" b="1" i="0" dirty="0">
                <a:solidFill>
                  <a:srgbClr val="0D0D0D"/>
                </a:solidFill>
                <a:effectLst/>
                <a:latin typeface="Söhne"/>
              </a:rPr>
              <a:t>Safety and Control</a:t>
            </a:r>
            <a:r>
              <a:rPr lang="en-US" b="0" i="0" dirty="0">
                <a:solidFill>
                  <a:srgbClr val="0D0D0D"/>
                </a:solidFill>
                <a:effectLst/>
                <a:latin typeface="Söhne"/>
              </a:rPr>
              <a:t>: There are concerns about the potential for large language models to generate harmful or malicious content, such as hate speech, propaganda, or incitements to violence. Ensuring safety and control over model outputs is a significant challenge.</a:t>
            </a:r>
          </a:p>
          <a:p>
            <a:pPr algn="l">
              <a:buFont typeface="+mj-lt"/>
              <a:buAutoNum type="arabicPeriod"/>
            </a:pPr>
            <a:r>
              <a:rPr lang="en-US" b="1" i="0" dirty="0">
                <a:solidFill>
                  <a:srgbClr val="0D0D0D"/>
                </a:solidFill>
                <a:effectLst/>
                <a:latin typeface="Söhne"/>
              </a:rPr>
              <a:t>Regulatory and Legal Issues</a:t>
            </a:r>
            <a:r>
              <a:rPr lang="en-US" b="0" i="0" dirty="0">
                <a:solidFill>
                  <a:srgbClr val="0D0D0D"/>
                </a:solidFill>
                <a:effectLst/>
                <a:latin typeface="Söhne"/>
              </a:rPr>
              <a:t>: The rapid development and deployment of large language models raise regulatory and legal challenges, particularly regarding intellectual property rights, liability for generated content, and compliance with existing regulations.</a:t>
            </a:r>
          </a:p>
          <a:p>
            <a:pPr algn="l">
              <a:buFont typeface="+mj-lt"/>
              <a:buAutoNum type="arabicPeriod"/>
            </a:pPr>
            <a:r>
              <a:rPr lang="en-US" b="1" i="0" dirty="0">
                <a:solidFill>
                  <a:srgbClr val="0D0D0D"/>
                </a:solidFill>
                <a:effectLst/>
                <a:latin typeface="Söhne"/>
              </a:rPr>
              <a:t>Continual Training and Updates</a:t>
            </a:r>
            <a:r>
              <a:rPr lang="en-US" b="0" i="0" dirty="0">
                <a:solidFill>
                  <a:srgbClr val="0D0D0D"/>
                </a:solidFill>
                <a:effectLst/>
                <a:latin typeface="Söhne"/>
              </a:rPr>
              <a:t>: Large language models require continual training and updates to maintain their performance and relevance over time. This necessitates significant resources and infrastructure, posing logistical challenges for organizations deploying these models.</a:t>
            </a:r>
          </a:p>
          <a:p>
            <a:endParaRPr lang="en-IN" dirty="0"/>
          </a:p>
        </p:txBody>
      </p:sp>
      <p:sp>
        <p:nvSpPr>
          <p:cNvPr id="3" name="Title 2">
            <a:extLst>
              <a:ext uri="{FF2B5EF4-FFF2-40B4-BE49-F238E27FC236}">
                <a16:creationId xmlns:a16="http://schemas.microsoft.com/office/drawing/2014/main" id="{2275FABD-6859-3F89-E9AB-84953C0E554A}"/>
              </a:ext>
            </a:extLst>
          </p:cNvPr>
          <p:cNvSpPr>
            <a:spLocks noGrp="1"/>
          </p:cNvSpPr>
          <p:nvPr>
            <p:ph type="title"/>
          </p:nvPr>
        </p:nvSpPr>
        <p:spPr/>
        <p:txBody>
          <a:bodyPr/>
          <a:lstStyle/>
          <a:p>
            <a:r>
              <a:rPr lang="en-IN" dirty="0"/>
              <a:t>LLM Challenges</a:t>
            </a:r>
          </a:p>
        </p:txBody>
      </p:sp>
    </p:spTree>
    <p:extLst>
      <p:ext uri="{BB962C8B-B14F-4D97-AF65-F5344CB8AC3E}">
        <p14:creationId xmlns:p14="http://schemas.microsoft.com/office/powerpoint/2010/main" val="419379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554FB2-FAC0-D40E-3729-AB3EDBDDB90B}"/>
              </a:ext>
            </a:extLst>
          </p:cNvPr>
          <p:cNvSpPr>
            <a:spLocks noGrp="1"/>
          </p:cNvSpPr>
          <p:nvPr>
            <p:ph type="title"/>
          </p:nvPr>
        </p:nvSpPr>
        <p:spPr/>
        <p:txBody>
          <a:bodyPr vert="horz" lIns="91440" tIns="45720" rIns="91440" bIns="45720" rtlCol="0" anchor="ctr">
            <a:normAutofit fontScale="90000"/>
          </a:bodyPr>
          <a:lstStyle/>
          <a:p>
            <a:r>
              <a:rPr lang="en-US" sz="5400" kern="1200" dirty="0">
                <a:solidFill>
                  <a:schemeClr val="tx1"/>
                </a:solidFill>
                <a:latin typeface="+mj-lt"/>
                <a:ea typeface="+mj-ea"/>
                <a:cs typeface="+mj-cs"/>
              </a:rPr>
              <a:t>Key components of a </a:t>
            </a:r>
            <a:r>
              <a:rPr lang="en-US" sz="5400" kern="1200" dirty="0" err="1">
                <a:solidFill>
                  <a:schemeClr val="tx1"/>
                </a:solidFill>
                <a:latin typeface="+mj-lt"/>
                <a:ea typeface="+mj-ea"/>
                <a:cs typeface="+mj-cs"/>
              </a:rPr>
              <a:t>Languge</a:t>
            </a:r>
            <a:endParaRPr lang="en-US" sz="5400" kern="1200" dirty="0">
              <a:solidFill>
                <a:schemeClr val="tx1"/>
              </a:solidFill>
              <a:latin typeface="+mj-lt"/>
              <a:ea typeface="+mj-ea"/>
              <a:cs typeface="+mj-cs"/>
            </a:endParaRPr>
          </a:p>
        </p:txBody>
      </p:sp>
      <p:graphicFrame>
        <p:nvGraphicFramePr>
          <p:cNvPr id="5" name="Content Placeholder 1">
            <a:extLst>
              <a:ext uri="{FF2B5EF4-FFF2-40B4-BE49-F238E27FC236}">
                <a16:creationId xmlns:a16="http://schemas.microsoft.com/office/drawing/2014/main" id="{5CF0203B-0615-4F6E-D072-7888B560C26B}"/>
              </a:ext>
            </a:extLst>
          </p:cNvPr>
          <p:cNvGraphicFramePr>
            <a:graphicFrameLocks noGrp="1"/>
          </p:cNvGraphicFramePr>
          <p:nvPr>
            <p:ph idx="1"/>
            <p:extLst>
              <p:ext uri="{D42A27DB-BD31-4B8C-83A1-F6EECF244321}">
                <p14:modId xmlns:p14="http://schemas.microsoft.com/office/powerpoint/2010/main" val="3420743358"/>
              </p:ext>
            </p:extLst>
          </p:nvPr>
        </p:nvGraphicFramePr>
        <p:xfrm>
          <a:off x="756920" y="260668"/>
          <a:ext cx="10515600" cy="5184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72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D8905-1A6B-972D-2DA0-FBBF5C2C15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5B92B0-AC3A-C602-BA6D-C9B8D933D650}"/>
              </a:ext>
            </a:extLst>
          </p:cNvPr>
          <p:cNvSpPr>
            <a:spLocks noGrp="1"/>
          </p:cNvSpPr>
          <p:nvPr>
            <p:ph type="title"/>
          </p:nvPr>
        </p:nvSpPr>
        <p:spPr/>
        <p:txBody>
          <a:bodyPr>
            <a:normAutofit fontScale="90000"/>
          </a:bodyPr>
          <a:lstStyle/>
          <a:p>
            <a:r>
              <a:rPr lang="en-IN" dirty="0"/>
              <a:t>LLM Challenges</a:t>
            </a:r>
          </a:p>
        </p:txBody>
      </p:sp>
      <p:sp>
        <p:nvSpPr>
          <p:cNvPr id="2" name="Content Placeholder 1">
            <a:extLst>
              <a:ext uri="{FF2B5EF4-FFF2-40B4-BE49-F238E27FC236}">
                <a16:creationId xmlns:a16="http://schemas.microsoft.com/office/drawing/2014/main" id="{B807B76D-AB58-4320-2125-E5E43E191558}"/>
              </a:ext>
            </a:extLst>
          </p:cNvPr>
          <p:cNvSpPr>
            <a:spLocks noGrp="1"/>
          </p:cNvSpPr>
          <p:nvPr>
            <p:ph sz="half" idx="1"/>
          </p:nvPr>
        </p:nvSpPr>
        <p:spPr>
          <a:xfrm>
            <a:off x="5603240" y="49350"/>
            <a:ext cx="6040120" cy="4351338"/>
          </a:xfrm>
        </p:spPr>
        <p:txBody>
          <a:bodyPr>
            <a:noAutofit/>
          </a:bodyPr>
          <a:lstStyle/>
          <a:p>
            <a:r>
              <a:rPr lang="en-US" b="1" i="0" dirty="0">
                <a:solidFill>
                  <a:srgbClr val="0D0D0D"/>
                </a:solidFill>
                <a:effectLst/>
                <a:latin typeface="Söhne"/>
              </a:rPr>
              <a:t>Data Biases</a:t>
            </a:r>
          </a:p>
          <a:p>
            <a:r>
              <a:rPr lang="en-US" b="1" i="0" dirty="0">
                <a:solidFill>
                  <a:srgbClr val="0D0D0D"/>
                </a:solidFill>
                <a:effectLst/>
                <a:latin typeface="Söhne"/>
              </a:rPr>
              <a:t>Ethical Use</a:t>
            </a:r>
            <a:r>
              <a:rPr lang="en-US" b="0" i="0" dirty="0">
                <a:solidFill>
                  <a:srgbClr val="0D0D0D"/>
                </a:solidFill>
                <a:effectLst/>
                <a:latin typeface="Söhne"/>
              </a:rPr>
              <a:t>: </a:t>
            </a:r>
          </a:p>
          <a:p>
            <a:r>
              <a:rPr lang="en-US" b="1" i="0" dirty="0">
                <a:solidFill>
                  <a:srgbClr val="0D0D0D"/>
                </a:solidFill>
                <a:effectLst/>
                <a:latin typeface="Söhne"/>
              </a:rPr>
              <a:t>Environmental Impact</a:t>
            </a:r>
            <a:r>
              <a:rPr lang="en-US" b="0" i="0" dirty="0">
                <a:solidFill>
                  <a:srgbClr val="0D0D0D"/>
                </a:solidFill>
                <a:effectLst/>
                <a:latin typeface="Söhne"/>
              </a:rPr>
              <a:t>:.</a:t>
            </a:r>
          </a:p>
          <a:p>
            <a:r>
              <a:rPr lang="en-US" b="1" i="0" dirty="0">
                <a:solidFill>
                  <a:srgbClr val="0D0D0D"/>
                </a:solidFill>
                <a:effectLst/>
                <a:latin typeface="Söhne"/>
              </a:rPr>
              <a:t>Resource Inequality</a:t>
            </a:r>
            <a:r>
              <a:rPr lang="en-US" b="0" i="0" dirty="0">
                <a:solidFill>
                  <a:srgbClr val="0D0D0D"/>
                </a:solidFill>
                <a:effectLst/>
                <a:latin typeface="Söhne"/>
              </a:rPr>
              <a:t>: </a:t>
            </a:r>
          </a:p>
          <a:p>
            <a:r>
              <a:rPr lang="en-US" b="1" i="0" dirty="0">
                <a:solidFill>
                  <a:srgbClr val="0D0D0D"/>
                </a:solidFill>
                <a:effectLst/>
                <a:latin typeface="Söhne"/>
              </a:rPr>
              <a:t>Privacy Risks</a:t>
            </a:r>
            <a:r>
              <a:rPr lang="en-US" b="0" i="0" dirty="0">
                <a:solidFill>
                  <a:srgbClr val="0D0D0D"/>
                </a:solidFill>
                <a:effectLst/>
                <a:latin typeface="Söhne"/>
              </a:rPr>
              <a:t>:.</a:t>
            </a:r>
          </a:p>
          <a:p>
            <a:r>
              <a:rPr lang="en-US" b="1" i="0" dirty="0">
                <a:solidFill>
                  <a:srgbClr val="0D0D0D"/>
                </a:solidFill>
                <a:effectLst/>
                <a:latin typeface="Söhne"/>
              </a:rPr>
              <a:t>Lack of Understanding</a:t>
            </a:r>
            <a:r>
              <a:rPr lang="en-US" b="0" i="0" dirty="0">
                <a:solidFill>
                  <a:srgbClr val="0D0D0D"/>
                </a:solidFill>
                <a:effectLst/>
                <a:latin typeface="Söhne"/>
              </a:rPr>
              <a:t>: </a:t>
            </a:r>
          </a:p>
          <a:p>
            <a:r>
              <a:rPr lang="en-US" b="1" i="0" dirty="0">
                <a:solidFill>
                  <a:srgbClr val="171E2A"/>
                </a:solidFill>
                <a:effectLst/>
                <a:latin typeface="insinctools-font"/>
              </a:rPr>
              <a:t>Hallucination</a:t>
            </a:r>
          </a:p>
          <a:p>
            <a:r>
              <a:rPr lang="en-US" b="1" i="0" dirty="0">
                <a:solidFill>
                  <a:srgbClr val="0D0D0D"/>
                </a:solidFill>
                <a:effectLst/>
                <a:latin typeface="Söhne"/>
              </a:rPr>
              <a:t>Adversarial Attacks</a:t>
            </a:r>
            <a:r>
              <a:rPr lang="en-US" b="0" i="0" dirty="0">
                <a:solidFill>
                  <a:srgbClr val="0D0D0D"/>
                </a:solidFill>
                <a:effectLst/>
                <a:latin typeface="Söhne"/>
              </a:rPr>
              <a:t>: </a:t>
            </a:r>
          </a:p>
          <a:p>
            <a:r>
              <a:rPr lang="en-US" b="1" i="0" dirty="0">
                <a:solidFill>
                  <a:srgbClr val="171E2A"/>
                </a:solidFill>
                <a:effectLst/>
                <a:latin typeface="insinctools-font"/>
              </a:rPr>
              <a:t>quality, integrity, and completeness of training data</a:t>
            </a:r>
            <a:endParaRPr lang="en-US" b="0" i="0" dirty="0">
              <a:solidFill>
                <a:srgbClr val="0D0D0D"/>
              </a:solidFill>
              <a:effectLst/>
              <a:latin typeface="Söhne"/>
            </a:endParaRPr>
          </a:p>
          <a:p>
            <a:r>
              <a:rPr lang="en-US" b="1" i="0" dirty="0">
                <a:solidFill>
                  <a:srgbClr val="0D0D0D"/>
                </a:solidFill>
                <a:effectLst/>
                <a:latin typeface="Söhne"/>
              </a:rPr>
              <a:t>Safety and Control</a:t>
            </a:r>
            <a:r>
              <a:rPr lang="en-US" b="0" i="0" dirty="0">
                <a:solidFill>
                  <a:srgbClr val="0D0D0D"/>
                </a:solidFill>
                <a:effectLst/>
                <a:latin typeface="Söhne"/>
              </a:rPr>
              <a:t>: </a:t>
            </a:r>
            <a:r>
              <a:rPr lang="en-US" b="1" i="0" dirty="0">
                <a:solidFill>
                  <a:srgbClr val="0D0D0D"/>
                </a:solidFill>
                <a:effectLst/>
                <a:latin typeface="Söhne"/>
              </a:rPr>
              <a:t>Regulatory and Legal Issues</a:t>
            </a:r>
            <a:r>
              <a:rPr lang="en-US" b="0" i="0" dirty="0">
                <a:solidFill>
                  <a:srgbClr val="0D0D0D"/>
                </a:solidFill>
                <a:effectLst/>
                <a:latin typeface="Söhne"/>
              </a:rPr>
              <a:t>: </a:t>
            </a:r>
          </a:p>
          <a:p>
            <a:r>
              <a:rPr lang="en-US" b="1" i="0" dirty="0">
                <a:solidFill>
                  <a:srgbClr val="0D0D0D"/>
                </a:solidFill>
                <a:effectLst/>
                <a:latin typeface="Söhne"/>
              </a:rPr>
              <a:t>Continual Training and Updates</a:t>
            </a:r>
            <a:endParaRPr lang="en-IN" dirty="0"/>
          </a:p>
        </p:txBody>
      </p:sp>
      <p:pic>
        <p:nvPicPr>
          <p:cNvPr id="8194" name="Picture 2" descr="Bootcamp challenges and how I have adapted in the last few weeks | by  Victor KARANGWA | Medium">
            <a:extLst>
              <a:ext uri="{FF2B5EF4-FFF2-40B4-BE49-F238E27FC236}">
                <a16:creationId xmlns:a16="http://schemas.microsoft.com/office/drawing/2014/main" id="{016EE985-F0A1-B389-AF9A-2B2397909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9498"/>
            <a:ext cx="5144552" cy="235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719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902B49-D673-CF03-6254-9644ECB1C60C}"/>
              </a:ext>
            </a:extLst>
          </p:cNvPr>
          <p:cNvSpPr>
            <a:spLocks noGrp="1"/>
          </p:cNvSpPr>
          <p:nvPr>
            <p:ph idx="1"/>
          </p:nvPr>
        </p:nvSpPr>
        <p:spPr/>
        <p:txBody>
          <a:bodyPr>
            <a:normAutofit fontScale="70000" lnSpcReduction="20000"/>
          </a:bodyPr>
          <a:lstStyle/>
          <a:p>
            <a:pPr algn="l"/>
            <a:r>
              <a:rPr lang="en-US" b="1" i="0" dirty="0">
                <a:solidFill>
                  <a:srgbClr val="171E2A"/>
                </a:solidFill>
                <a:effectLst/>
                <a:latin typeface="insinctools-font"/>
              </a:rPr>
              <a:t>Hallucination</a:t>
            </a:r>
          </a:p>
          <a:p>
            <a:pPr algn="l"/>
            <a:r>
              <a:rPr lang="en-US" b="0" i="0" dirty="0">
                <a:solidFill>
                  <a:srgbClr val="171E2A"/>
                </a:solidFill>
                <a:effectLst/>
                <a:latin typeface="insinctools-font"/>
              </a:rPr>
              <a:t>The unstructured nature of input being fed into ChatGPT tools brings inherent risks of generating irrelevant and off-topic content. </a:t>
            </a:r>
            <a:r>
              <a:rPr lang="en-US" b="1" i="0" dirty="0">
                <a:solidFill>
                  <a:srgbClr val="171E2A"/>
                </a:solidFill>
                <a:effectLst/>
                <a:latin typeface="insinctools-font"/>
              </a:rPr>
              <a:t>A poorly-trained LLM is prone to producing false, functional knowledge </a:t>
            </a:r>
            <a:r>
              <a:rPr lang="en-US" b="0" i="0" dirty="0">
                <a:solidFill>
                  <a:srgbClr val="171E2A"/>
                </a:solidFill>
                <a:effectLst/>
                <a:latin typeface="insinctools-font"/>
              </a:rPr>
              <a:t>not supported by any training data — as an extrapolation from your prompt. </a:t>
            </a:r>
          </a:p>
          <a:p>
            <a:pPr algn="l"/>
            <a:r>
              <a:rPr lang="en-US" b="0" i="0" dirty="0">
                <a:solidFill>
                  <a:srgbClr val="171E2A"/>
                </a:solidFill>
                <a:effectLst/>
                <a:latin typeface="insinctools-font"/>
              </a:rPr>
              <a:t>The reasons for this lapse of judgment are many — from overfitting to poor prompts to complete datasets. That’s why, </a:t>
            </a:r>
            <a:r>
              <a:rPr lang="en-US" b="1" i="0" dirty="0">
                <a:solidFill>
                  <a:srgbClr val="171E2A"/>
                </a:solidFill>
                <a:effectLst/>
                <a:latin typeface="insinctools-font"/>
              </a:rPr>
              <a:t>the quality, integrity, and completeness of training data are vital to set the model straight.</a:t>
            </a:r>
            <a:endParaRPr lang="en-US" b="0" i="0" dirty="0">
              <a:solidFill>
                <a:srgbClr val="171E2A"/>
              </a:solidFill>
              <a:effectLst/>
              <a:latin typeface="insinctools-font"/>
            </a:endParaRPr>
          </a:p>
          <a:p>
            <a:pPr algn="l"/>
            <a:r>
              <a:rPr lang="en-US" b="1" i="0" dirty="0">
                <a:solidFill>
                  <a:srgbClr val="171E2A"/>
                </a:solidFill>
                <a:effectLst/>
                <a:latin typeface="insinctools-font"/>
              </a:rPr>
              <a:t>Biases </a:t>
            </a:r>
          </a:p>
          <a:p>
            <a:pPr algn="l"/>
            <a:r>
              <a:rPr lang="en-US" b="0" i="0" dirty="0">
                <a:solidFill>
                  <a:srgbClr val="171E2A"/>
                </a:solidFill>
                <a:effectLst/>
                <a:latin typeface="insinctools-font"/>
              </a:rPr>
              <a:t>Similar to other natural language processing applications, LLMs can inadvertently amplify biases present in the training data. This happens when the data doesn’t represent the entire population, causing your model to produce unreliable results. This, again, puts a special emphasis on accurate curation of training data and ensuring its completeness and versatility.</a:t>
            </a:r>
          </a:p>
          <a:p>
            <a:pPr algn="l"/>
            <a:r>
              <a:rPr lang="en-US" b="1" i="0" dirty="0">
                <a:solidFill>
                  <a:srgbClr val="171E2A"/>
                </a:solidFill>
                <a:effectLst/>
                <a:latin typeface="insinctools-font"/>
              </a:rPr>
              <a:t>Data privacy concerns </a:t>
            </a:r>
          </a:p>
          <a:p>
            <a:pPr algn="l"/>
            <a:r>
              <a:rPr lang="en-US" b="0" i="0" dirty="0">
                <a:solidFill>
                  <a:srgbClr val="171E2A"/>
                </a:solidFill>
                <a:effectLst/>
                <a:latin typeface="insinctools-font"/>
              </a:rPr>
              <a:t>A large number of open-source LLMs store and process data on the provider’s servers, which goes against enterprise data protection regulations. To introduce a language model into your corporate environment, you have to deploy the model locally via APIs. This way, your sensitive data will be kept under lock and key.</a:t>
            </a:r>
          </a:p>
          <a:p>
            <a:endParaRPr lang="en-IN" dirty="0"/>
          </a:p>
        </p:txBody>
      </p:sp>
      <p:sp>
        <p:nvSpPr>
          <p:cNvPr id="3" name="Title 2">
            <a:extLst>
              <a:ext uri="{FF2B5EF4-FFF2-40B4-BE49-F238E27FC236}">
                <a16:creationId xmlns:a16="http://schemas.microsoft.com/office/drawing/2014/main" id="{3AA79F6B-A900-7DF6-2A69-975684BE0298}"/>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07446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F3330-AFCA-EF34-692A-C9845A38E09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C5BE7A67-65A3-CFD7-2954-0F347CBD0C42}"/>
              </a:ext>
            </a:extLst>
          </p:cNvPr>
          <p:cNvSpPr>
            <a:spLocks noGrp="1"/>
          </p:cNvSpPr>
          <p:nvPr>
            <p:ph type="title"/>
          </p:nvPr>
        </p:nvSpPr>
        <p:spPr/>
        <p:txBody>
          <a:bodyPr/>
          <a:lstStyle/>
          <a:p>
            <a:endParaRPr lang="en-IN"/>
          </a:p>
        </p:txBody>
      </p:sp>
      <p:sp>
        <p:nvSpPr>
          <p:cNvPr id="4" name="AutoShape 2" descr="Popular LLM Applications">
            <a:extLst>
              <a:ext uri="{FF2B5EF4-FFF2-40B4-BE49-F238E27FC236}">
                <a16:creationId xmlns:a16="http://schemas.microsoft.com/office/drawing/2014/main" id="{29301120-A3A6-8B2C-A6EB-A5C2B89E74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FCBD98C1-9240-EAEC-D686-96ECE9A10865}"/>
              </a:ext>
            </a:extLst>
          </p:cNvPr>
          <p:cNvPicPr>
            <a:picLocks noChangeAspect="1"/>
          </p:cNvPicPr>
          <p:nvPr/>
        </p:nvPicPr>
        <p:blipFill>
          <a:blip r:embed="rId2"/>
          <a:stretch>
            <a:fillRect/>
          </a:stretch>
        </p:blipFill>
        <p:spPr>
          <a:xfrm>
            <a:off x="0" y="464820"/>
            <a:ext cx="12192000" cy="5928360"/>
          </a:xfrm>
          <a:prstGeom prst="rect">
            <a:avLst/>
          </a:prstGeom>
        </p:spPr>
      </p:pic>
    </p:spTree>
    <p:extLst>
      <p:ext uri="{BB962C8B-B14F-4D97-AF65-F5344CB8AC3E}">
        <p14:creationId xmlns:p14="http://schemas.microsoft.com/office/powerpoint/2010/main" val="228358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D7CDC9-458F-C77F-1A04-B7198001D98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BD372ABF-F5AA-019F-5B64-881B65B7B0AD}"/>
              </a:ext>
            </a:extLst>
          </p:cNvPr>
          <p:cNvSpPr>
            <a:spLocks noGrp="1"/>
          </p:cNvSpPr>
          <p:nvPr>
            <p:ph type="title"/>
          </p:nvPr>
        </p:nvSpPr>
        <p:spPr/>
        <p:txBody>
          <a:bodyPr/>
          <a:lstStyle/>
          <a:p>
            <a:endParaRPr lang="en-IN"/>
          </a:p>
        </p:txBody>
      </p:sp>
      <p:pic>
        <p:nvPicPr>
          <p:cNvPr id="24578" name="Picture 2" descr="LLM applications">
            <a:extLst>
              <a:ext uri="{FF2B5EF4-FFF2-40B4-BE49-F238E27FC236}">
                <a16:creationId xmlns:a16="http://schemas.microsoft.com/office/drawing/2014/main" id="{DA87CEBC-CA0F-9A91-A1F4-36ABD6D9D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00" y="691700"/>
            <a:ext cx="6565900" cy="513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816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D101D0-70FA-E1B9-85CA-200A8CF4D9E3}"/>
              </a:ext>
            </a:extLst>
          </p:cNvPr>
          <p:cNvSpPr>
            <a:spLocks noGrp="1"/>
          </p:cNvSpPr>
          <p:nvPr>
            <p:ph idx="1"/>
          </p:nvPr>
        </p:nvSpPr>
        <p:spPr/>
        <p:txBody>
          <a:bodyPr/>
          <a:lstStyle/>
          <a:p>
            <a:endParaRPr lang="en-IN" dirty="0"/>
          </a:p>
        </p:txBody>
      </p:sp>
      <p:sp>
        <p:nvSpPr>
          <p:cNvPr id="3" name="Title 2">
            <a:extLst>
              <a:ext uri="{FF2B5EF4-FFF2-40B4-BE49-F238E27FC236}">
                <a16:creationId xmlns:a16="http://schemas.microsoft.com/office/drawing/2014/main" id="{C645774D-A8A6-9E88-8F1F-67EC420CDC0D}"/>
              </a:ext>
            </a:extLst>
          </p:cNvPr>
          <p:cNvSpPr>
            <a:spLocks noGrp="1"/>
          </p:cNvSpPr>
          <p:nvPr>
            <p:ph type="title"/>
          </p:nvPr>
        </p:nvSpPr>
        <p:spPr/>
        <p:txBody>
          <a:bodyPr/>
          <a:lstStyle/>
          <a:p>
            <a:endParaRPr lang="en-IN"/>
          </a:p>
        </p:txBody>
      </p:sp>
      <p:sp>
        <p:nvSpPr>
          <p:cNvPr id="4" name="AutoShape 2" descr="LLM applications in top industries">
            <a:extLst>
              <a:ext uri="{FF2B5EF4-FFF2-40B4-BE49-F238E27FC236}">
                <a16:creationId xmlns:a16="http://schemas.microsoft.com/office/drawing/2014/main" id="{AB464928-2DE8-26EB-210A-9E2B400F21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0DAB747A-BA6D-82E3-F455-33A104EAEFF8}"/>
              </a:ext>
            </a:extLst>
          </p:cNvPr>
          <p:cNvPicPr>
            <a:picLocks noChangeAspect="1"/>
          </p:cNvPicPr>
          <p:nvPr/>
        </p:nvPicPr>
        <p:blipFill>
          <a:blip r:embed="rId3"/>
          <a:stretch>
            <a:fillRect/>
          </a:stretch>
        </p:blipFill>
        <p:spPr>
          <a:xfrm>
            <a:off x="1672967" y="-257291"/>
            <a:ext cx="8846066" cy="6634549"/>
          </a:xfrm>
          <a:prstGeom prst="rect">
            <a:avLst/>
          </a:prstGeom>
        </p:spPr>
      </p:pic>
    </p:spTree>
    <p:extLst>
      <p:ext uri="{BB962C8B-B14F-4D97-AF65-F5344CB8AC3E}">
        <p14:creationId xmlns:p14="http://schemas.microsoft.com/office/powerpoint/2010/main" val="2145021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70DD05-E0EA-9D7D-460F-84C78574060D}"/>
              </a:ext>
            </a:extLst>
          </p:cNvPr>
          <p:cNvSpPr>
            <a:spLocks noGrp="1"/>
          </p:cNvSpPr>
          <p:nvPr>
            <p:ph type="title"/>
          </p:nvPr>
        </p:nvSpPr>
        <p:spPr/>
        <p:txBody>
          <a:bodyPr/>
          <a:lstStyle/>
          <a:p>
            <a:r>
              <a:rPr lang="en-IN" dirty="0"/>
              <a:t>Generative AI in Content Creation </a:t>
            </a:r>
          </a:p>
        </p:txBody>
      </p:sp>
      <p:pic>
        <p:nvPicPr>
          <p:cNvPr id="23554" name="Picture 2" descr="Unlocking the Potential of LLMs: Content Generation, Model Invocation and  Training Patterns | by Gopi Krishnamurthy | Dec, 2023 | Medium">
            <a:extLst>
              <a:ext uri="{FF2B5EF4-FFF2-40B4-BE49-F238E27FC236}">
                <a16:creationId xmlns:a16="http://schemas.microsoft.com/office/drawing/2014/main" id="{6FB2B8D8-149A-7507-EC30-AE19DCAE2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555" y="884468"/>
            <a:ext cx="6545263" cy="541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866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733D0-C378-EECD-1CFB-D6F573E95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AC456-C50F-435B-A726-2137AE485D7C}"/>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9A56B2E-8ECB-3C4E-6AB4-30738CB5AE92}"/>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94C5758-7E72-89C0-DA53-E7AF9C53773E}"/>
              </a:ext>
            </a:extLst>
          </p:cNvPr>
          <p:cNvPicPr>
            <a:picLocks noChangeAspect="1"/>
          </p:cNvPicPr>
          <p:nvPr/>
        </p:nvPicPr>
        <p:blipFill>
          <a:blip r:embed="rId2"/>
          <a:stretch>
            <a:fillRect/>
          </a:stretch>
        </p:blipFill>
        <p:spPr>
          <a:xfrm>
            <a:off x="2160691" y="275524"/>
            <a:ext cx="7870618" cy="5901439"/>
          </a:xfrm>
          <a:prstGeom prst="rect">
            <a:avLst/>
          </a:prstGeom>
        </p:spPr>
      </p:pic>
    </p:spTree>
    <p:extLst>
      <p:ext uri="{BB962C8B-B14F-4D97-AF65-F5344CB8AC3E}">
        <p14:creationId xmlns:p14="http://schemas.microsoft.com/office/powerpoint/2010/main" val="3394662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0DD671-5C4A-4F79-E098-9A272B51371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E631C52-259E-7CA1-3F68-E93E59006190}"/>
              </a:ext>
            </a:extLst>
          </p:cNvPr>
          <p:cNvSpPr>
            <a:spLocks noGrp="1"/>
          </p:cNvSpPr>
          <p:nvPr>
            <p:ph type="title"/>
          </p:nvPr>
        </p:nvSpPr>
        <p:spPr/>
        <p:txBody>
          <a:bodyPr/>
          <a:lstStyle/>
          <a:p>
            <a:r>
              <a:rPr lang="en-IN" dirty="0"/>
              <a:t>LLM for Data Annotation</a:t>
            </a:r>
          </a:p>
        </p:txBody>
      </p:sp>
      <p:pic>
        <p:nvPicPr>
          <p:cNvPr id="5" name="Picture 4">
            <a:extLst>
              <a:ext uri="{FF2B5EF4-FFF2-40B4-BE49-F238E27FC236}">
                <a16:creationId xmlns:a16="http://schemas.microsoft.com/office/drawing/2014/main" id="{275E0279-3DC7-D3A5-8391-218E33CB2C96}"/>
              </a:ext>
            </a:extLst>
          </p:cNvPr>
          <p:cNvPicPr>
            <a:picLocks noChangeAspect="1"/>
          </p:cNvPicPr>
          <p:nvPr/>
        </p:nvPicPr>
        <p:blipFill>
          <a:blip r:embed="rId2"/>
          <a:stretch>
            <a:fillRect/>
          </a:stretch>
        </p:blipFill>
        <p:spPr>
          <a:xfrm>
            <a:off x="1688922" y="1137256"/>
            <a:ext cx="7747177" cy="4831266"/>
          </a:xfrm>
          <a:prstGeom prst="rect">
            <a:avLst/>
          </a:prstGeom>
        </p:spPr>
      </p:pic>
    </p:spTree>
    <p:extLst>
      <p:ext uri="{BB962C8B-B14F-4D97-AF65-F5344CB8AC3E}">
        <p14:creationId xmlns:p14="http://schemas.microsoft.com/office/powerpoint/2010/main" val="3376882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94CEF5-1C62-1528-2461-995A0D0FB1DE}"/>
              </a:ext>
            </a:extLst>
          </p:cNvPr>
          <p:cNvSpPr>
            <a:spLocks noGrp="1"/>
          </p:cNvSpPr>
          <p:nvPr>
            <p:ph idx="1"/>
          </p:nvPr>
        </p:nvSpPr>
        <p:spPr>
          <a:xfrm>
            <a:off x="411125" y="743845"/>
            <a:ext cx="4165601" cy="4908082"/>
          </a:xfrm>
        </p:spPr>
        <p:txBody>
          <a:bodyPr>
            <a:normAutofit fontScale="70000" lnSpcReduction="20000"/>
          </a:bodyPr>
          <a:lstStyle/>
          <a:p>
            <a:pPr algn="just">
              <a:buFont typeface="Arial" panose="020B0604020202020204" pitchFamily="34" charset="0"/>
              <a:buChar char="•"/>
            </a:pPr>
            <a:r>
              <a:rPr lang="en-US" b="1" i="0" dirty="0">
                <a:solidFill>
                  <a:srgbClr val="000000"/>
                </a:solidFill>
                <a:effectLst/>
                <a:latin typeface="Source-Bold"/>
              </a:rPr>
              <a:t>Personalized Medicine: </a:t>
            </a:r>
            <a:r>
              <a:rPr lang="en-US" b="0" i="0" dirty="0">
                <a:solidFill>
                  <a:srgbClr val="000000"/>
                </a:solidFill>
                <a:effectLst/>
                <a:latin typeface="Arial" panose="020B0604020202020204" pitchFamily="34" charset="0"/>
              </a:rPr>
              <a:t>An LLM analyzes a patient's genetic data and medical history to suggest targeted treatment options and predict potential health risks. This personalized approach leads to more effective and preventative care.</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000000"/>
                </a:solidFill>
                <a:effectLst/>
                <a:latin typeface="Source-Bold"/>
              </a:rPr>
              <a:t>Mental Health Chatbot:</a:t>
            </a:r>
            <a:r>
              <a:rPr lang="en-US" b="0" i="0" dirty="0">
                <a:solidFill>
                  <a:srgbClr val="000000"/>
                </a:solidFill>
                <a:effectLst/>
                <a:latin typeface="Arial" panose="020B0604020202020204" pitchFamily="34" charset="0"/>
              </a:rPr>
              <a:t> An LLM-powered chatbot provides 24/7 emotional support, offers cognitive-behavioral therapy techniques, and flags potential mental health concerns for further professional intervention. This increases access to mental health resources and early intervention.</a:t>
            </a:r>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39531DD7-C5B8-A7BA-D706-53089C86AAC5}"/>
              </a:ext>
            </a:extLst>
          </p:cNvPr>
          <p:cNvSpPr>
            <a:spLocks noGrp="1"/>
          </p:cNvSpPr>
          <p:nvPr>
            <p:ph type="title"/>
          </p:nvPr>
        </p:nvSpPr>
        <p:spPr>
          <a:xfrm>
            <a:off x="411125" y="274101"/>
            <a:ext cx="11209376" cy="464000"/>
          </a:xfrm>
        </p:spPr>
        <p:txBody>
          <a:bodyPr/>
          <a:lstStyle/>
          <a:p>
            <a:r>
              <a:rPr lang="en-IN" dirty="0"/>
              <a:t> LLM Use-Cases in Healthcare</a:t>
            </a:r>
            <a:br>
              <a:rPr lang="en-IN" b="0" i="0" dirty="0">
                <a:solidFill>
                  <a:srgbClr val="212529"/>
                </a:solidFill>
                <a:effectLst/>
                <a:latin typeface="Source-Bold"/>
              </a:rPr>
            </a:br>
            <a:endParaRPr lang="en-IN" dirty="0"/>
          </a:p>
        </p:txBody>
      </p:sp>
      <p:sp>
        <p:nvSpPr>
          <p:cNvPr id="6" name="AutoShape 2" descr="LLM Use-Cases in Healthcare">
            <a:extLst>
              <a:ext uri="{FF2B5EF4-FFF2-40B4-BE49-F238E27FC236}">
                <a16:creationId xmlns:a16="http://schemas.microsoft.com/office/drawing/2014/main" id="{D194FC57-44A7-3D37-3DF3-D785981923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E0899B09-23A7-30D7-EF48-82DE080BA960}"/>
              </a:ext>
            </a:extLst>
          </p:cNvPr>
          <p:cNvPicPr>
            <a:picLocks noChangeAspect="1"/>
          </p:cNvPicPr>
          <p:nvPr/>
        </p:nvPicPr>
        <p:blipFill>
          <a:blip r:embed="rId2"/>
          <a:stretch>
            <a:fillRect/>
          </a:stretch>
        </p:blipFill>
        <p:spPr>
          <a:xfrm>
            <a:off x="4867142" y="1177289"/>
            <a:ext cx="7064960" cy="3973001"/>
          </a:xfrm>
          <a:prstGeom prst="rect">
            <a:avLst/>
          </a:prstGeom>
        </p:spPr>
      </p:pic>
      <p:sp>
        <p:nvSpPr>
          <p:cNvPr id="9" name="TextBox 8">
            <a:extLst>
              <a:ext uri="{FF2B5EF4-FFF2-40B4-BE49-F238E27FC236}">
                <a16:creationId xmlns:a16="http://schemas.microsoft.com/office/drawing/2014/main" id="{7BEA2907-31A0-B732-8A92-259F4A6C7CC3}"/>
              </a:ext>
            </a:extLst>
          </p:cNvPr>
          <p:cNvSpPr txBox="1"/>
          <p:nvPr/>
        </p:nvSpPr>
        <p:spPr>
          <a:xfrm>
            <a:off x="411125" y="5657671"/>
            <a:ext cx="12168225" cy="646331"/>
          </a:xfrm>
          <a:prstGeom prst="rect">
            <a:avLst/>
          </a:prstGeom>
          <a:noFill/>
        </p:spPr>
        <p:txBody>
          <a:bodyPr wrap="square">
            <a:spAutoFit/>
          </a:bodyPr>
          <a:lstStyle/>
          <a:p>
            <a:r>
              <a:rPr lang="en-US" b="0" i="0" dirty="0">
                <a:solidFill>
                  <a:srgbClr val="000000"/>
                </a:solidFill>
                <a:effectLst/>
                <a:latin typeface="Source-Regular"/>
              </a:rPr>
              <a:t>LLMs have been particularly effective is in the analysis of Electronic Health Records (EHRs). By analyzing EHRs with LLMs, healthcare professionals can identify patterns and insights that would have otherwise gone unnoticed. </a:t>
            </a:r>
            <a:endParaRPr lang="en-IN" dirty="0"/>
          </a:p>
        </p:txBody>
      </p:sp>
    </p:spTree>
    <p:extLst>
      <p:ext uri="{BB962C8B-B14F-4D97-AF65-F5344CB8AC3E}">
        <p14:creationId xmlns:p14="http://schemas.microsoft.com/office/powerpoint/2010/main" val="1346601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A929E4-A49E-A39C-44DA-465093451CFD}"/>
              </a:ext>
            </a:extLst>
          </p:cNvPr>
          <p:cNvSpPr>
            <a:spLocks noGrp="1"/>
          </p:cNvSpPr>
          <p:nvPr>
            <p:ph idx="1"/>
          </p:nvPr>
        </p:nvSpPr>
        <p:spPr>
          <a:xfrm>
            <a:off x="571499" y="1137256"/>
            <a:ext cx="4876801" cy="4908082"/>
          </a:xfrm>
        </p:spPr>
        <p:txBody>
          <a:bodyPr>
            <a:normAutofit fontScale="62500" lnSpcReduction="20000"/>
          </a:bodyPr>
          <a:lstStyle/>
          <a:p>
            <a:pPr algn="just"/>
            <a:r>
              <a:rPr lang="en-US" b="0" i="0" dirty="0">
                <a:solidFill>
                  <a:srgbClr val="000000"/>
                </a:solidFill>
                <a:effectLst/>
                <a:latin typeface="Arial" panose="020B0604020202020204" pitchFamily="34" charset="0"/>
              </a:rPr>
              <a:t>LLM technology can analyze vast amounts of data with lightning speed, making it easier to identify patterns of fraudulent behavior. By using LLMs, financial institutions can prevent fraudulent activities before they even occur.</a:t>
            </a:r>
            <a:endParaRPr lang="en-US" b="0" i="0" dirty="0">
              <a:solidFill>
                <a:srgbClr val="212529"/>
              </a:solidFill>
              <a:effectLst/>
              <a:latin typeface="Source-Regular"/>
            </a:endParaRPr>
          </a:p>
          <a:p>
            <a:pPr algn="just"/>
            <a:r>
              <a:rPr lang="en-US" b="0" i="0" dirty="0">
                <a:solidFill>
                  <a:srgbClr val="000000"/>
                </a:solidFill>
                <a:effectLst/>
                <a:latin typeface="Arial" panose="020B0604020202020204" pitchFamily="34" charset="0"/>
              </a:rPr>
              <a:t>LLMs are also being used to predict stock prices.</a:t>
            </a:r>
          </a:p>
          <a:p>
            <a:pPr algn="just">
              <a:buFont typeface="Arial" panose="020B0604020202020204" pitchFamily="34" charset="0"/>
              <a:buChar char="•"/>
            </a:pPr>
            <a:r>
              <a:rPr lang="en-US" b="1" i="0" dirty="0">
                <a:solidFill>
                  <a:srgbClr val="000000"/>
                </a:solidFill>
                <a:effectLst/>
                <a:latin typeface="Source-Bold"/>
              </a:rPr>
              <a:t>Algorithmic Trading: </a:t>
            </a:r>
            <a:r>
              <a:rPr lang="en-US" b="0" i="0" dirty="0">
                <a:solidFill>
                  <a:srgbClr val="000000"/>
                </a:solidFill>
                <a:effectLst/>
                <a:latin typeface="Arial" panose="020B0604020202020204" pitchFamily="34" charset="0"/>
              </a:rPr>
              <a:t>An LLM analyzes historical market data, news sentiment, and social media trends to identify and exploit fleeting trading opportunities. This high-frequency trading approach requires strict regulation and risk management.</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000000"/>
                </a:solidFill>
                <a:effectLst/>
                <a:latin typeface="Source-Bold"/>
              </a:rPr>
              <a:t>Fraud Detection:</a:t>
            </a:r>
            <a:r>
              <a:rPr lang="en-US" b="0" i="0" dirty="0">
                <a:solidFill>
                  <a:srgbClr val="000000"/>
                </a:solidFill>
                <a:effectLst/>
                <a:latin typeface="Arial" panose="020B0604020202020204" pitchFamily="34" charset="0"/>
              </a:rPr>
              <a:t> An LLM monitors financial transactions in real-time, identifying suspicious patterns and anomalies that could indicate fraudulent activity. This proactive approach helps prevent financial losses for both institutions and individuals.</a:t>
            </a:r>
            <a:endParaRPr lang="en-US" b="0" i="0" dirty="0">
              <a:solidFill>
                <a:srgbClr val="212529"/>
              </a:solidFill>
              <a:effectLst/>
              <a:latin typeface="Source-Regular"/>
            </a:endParaRPr>
          </a:p>
          <a:p>
            <a:pPr algn="just"/>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88A84A22-035D-BED4-C1F2-69B733EE4A30}"/>
              </a:ext>
            </a:extLst>
          </p:cNvPr>
          <p:cNvSpPr>
            <a:spLocks noGrp="1"/>
          </p:cNvSpPr>
          <p:nvPr>
            <p:ph type="title"/>
          </p:nvPr>
        </p:nvSpPr>
        <p:spPr>
          <a:xfrm>
            <a:off x="491312" y="580662"/>
            <a:ext cx="11209376" cy="464000"/>
          </a:xfrm>
        </p:spPr>
        <p:txBody>
          <a:bodyPr/>
          <a:lstStyle/>
          <a:p>
            <a:r>
              <a:rPr lang="en-IN" b="0" i="0" dirty="0">
                <a:solidFill>
                  <a:srgbClr val="000000"/>
                </a:solidFill>
                <a:effectLst/>
                <a:latin typeface="Arial" panose="020B0604020202020204" pitchFamily="34" charset="0"/>
              </a:rPr>
              <a:t>LLM Use-Cases in Finance</a:t>
            </a:r>
            <a:br>
              <a:rPr lang="en-IN" b="0" i="0" dirty="0">
                <a:solidFill>
                  <a:srgbClr val="212529"/>
                </a:solidFill>
                <a:effectLst/>
                <a:latin typeface="Source-Bold"/>
              </a:rPr>
            </a:br>
            <a:endParaRPr lang="en-IN" dirty="0"/>
          </a:p>
        </p:txBody>
      </p:sp>
      <p:sp>
        <p:nvSpPr>
          <p:cNvPr id="4" name="AutoShape 2" descr="LLM Use-Cases in Finance">
            <a:extLst>
              <a:ext uri="{FF2B5EF4-FFF2-40B4-BE49-F238E27FC236}">
                <a16:creationId xmlns:a16="http://schemas.microsoft.com/office/drawing/2014/main" id="{49DC0778-4B09-A1B6-1EA7-634B15ED1E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D3FC6DF3-C251-68BA-2BBA-D4B9A124DBA9}"/>
              </a:ext>
            </a:extLst>
          </p:cNvPr>
          <p:cNvPicPr>
            <a:picLocks noChangeAspect="1"/>
          </p:cNvPicPr>
          <p:nvPr/>
        </p:nvPicPr>
        <p:blipFill>
          <a:blip r:embed="rId2"/>
          <a:stretch>
            <a:fillRect/>
          </a:stretch>
        </p:blipFill>
        <p:spPr>
          <a:xfrm>
            <a:off x="6096000" y="1680834"/>
            <a:ext cx="5673834" cy="3191532"/>
          </a:xfrm>
          <a:prstGeom prst="rect">
            <a:avLst/>
          </a:prstGeom>
        </p:spPr>
      </p:pic>
    </p:spTree>
    <p:extLst>
      <p:ext uri="{BB962C8B-B14F-4D97-AF65-F5344CB8AC3E}">
        <p14:creationId xmlns:p14="http://schemas.microsoft.com/office/powerpoint/2010/main" val="1621269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F3B5A3-172D-4C33-8831-0D13095BFDEB}"/>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66E7FF48-9121-4FE7-9F31-63E6D5C192AE}"/>
              </a:ext>
            </a:extLst>
          </p:cNvPr>
          <p:cNvSpPr>
            <a:spLocks noGrp="1"/>
          </p:cNvSpPr>
          <p:nvPr>
            <p:ph idx="1"/>
          </p:nvPr>
        </p:nvSpPr>
        <p:spPr/>
        <p:txBody>
          <a:bodyPr/>
          <a:lstStyle/>
          <a:p>
            <a:endParaRPr lang="en-IN" dirty="0"/>
          </a:p>
        </p:txBody>
      </p:sp>
      <p:sp>
        <p:nvSpPr>
          <p:cNvPr id="6" name="Rectangle 5">
            <a:extLst>
              <a:ext uri="{FF2B5EF4-FFF2-40B4-BE49-F238E27FC236}">
                <a16:creationId xmlns:a16="http://schemas.microsoft.com/office/drawing/2014/main" id="{6C5019E6-2BD9-4F92-A543-21D90A1A90AC}"/>
              </a:ext>
            </a:extLst>
          </p:cNvPr>
          <p:cNvSpPr/>
          <p:nvPr/>
        </p:nvSpPr>
        <p:spPr>
          <a:xfrm>
            <a:off x="2880351" y="1541663"/>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does a language model do</a:t>
            </a:r>
          </a:p>
        </p:txBody>
      </p:sp>
      <p:pic>
        <p:nvPicPr>
          <p:cNvPr id="8" name="Picture 1" descr="A person in a white shirt&#10;&#10;Description automatically generated">
            <a:extLst>
              <a:ext uri="{FF2B5EF4-FFF2-40B4-BE49-F238E27FC236}">
                <a16:creationId xmlns:a16="http://schemas.microsoft.com/office/drawing/2014/main" id="{6BAD591A-0906-43A5-80FC-D586D3DF0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41006" y="80502"/>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97DE465-3E3B-40AF-8C1E-EAD17E7CAE74}"/>
              </a:ext>
            </a:extLst>
          </p:cNvPr>
          <p:cNvSpPr txBox="1"/>
          <p:nvPr/>
        </p:nvSpPr>
        <p:spPr>
          <a:xfrm>
            <a:off x="93522" y="5696402"/>
            <a:ext cx="10800620" cy="369332"/>
          </a:xfrm>
          <a:prstGeom prst="rect">
            <a:avLst/>
          </a:prstGeom>
          <a:noFill/>
        </p:spPr>
        <p:txBody>
          <a:bodyPr wrap="square">
            <a:spAutoFit/>
          </a:bodyPr>
          <a:lstStyle/>
          <a:p>
            <a:r>
              <a:rPr lang="en-US" b="0" i="1" dirty="0">
                <a:solidFill>
                  <a:srgbClr val="292929"/>
                </a:solidFill>
                <a:effectLst/>
                <a:latin typeface="charter"/>
              </a:rPr>
              <a:t>Citation Note:</a:t>
            </a:r>
            <a:endParaRPr lang="en-IN" dirty="0"/>
          </a:p>
        </p:txBody>
      </p:sp>
    </p:spTree>
    <p:extLst>
      <p:ext uri="{BB962C8B-B14F-4D97-AF65-F5344CB8AC3E}">
        <p14:creationId xmlns:p14="http://schemas.microsoft.com/office/powerpoint/2010/main" val="2777530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89660-EFA2-4513-5F0B-7A2FB09AADAA}"/>
              </a:ext>
            </a:extLst>
          </p:cNvPr>
          <p:cNvSpPr>
            <a:spLocks noGrp="1"/>
          </p:cNvSpPr>
          <p:nvPr>
            <p:ph idx="1"/>
          </p:nvPr>
        </p:nvSpPr>
        <p:spPr>
          <a:xfrm>
            <a:off x="571499" y="1137256"/>
            <a:ext cx="4742181" cy="4908082"/>
          </a:xfrm>
        </p:spPr>
        <p:txBody>
          <a:bodyPr>
            <a:normAutofit fontScale="77500" lnSpcReduction="20000"/>
          </a:bodyPr>
          <a:lstStyle/>
          <a:p>
            <a:pPr algn="just">
              <a:buFont typeface="Arial" panose="020B0604020202020204" pitchFamily="34" charset="0"/>
              <a:buChar char="•"/>
            </a:pPr>
            <a:r>
              <a:rPr lang="en-US" b="1" i="0" dirty="0">
                <a:solidFill>
                  <a:srgbClr val="000000"/>
                </a:solidFill>
                <a:effectLst/>
                <a:latin typeface="Source-Bold"/>
              </a:rPr>
              <a:t>Contract Review Assistant:</a:t>
            </a:r>
            <a:r>
              <a:rPr lang="en-US" b="0" i="0" dirty="0">
                <a:solidFill>
                  <a:srgbClr val="000000"/>
                </a:solidFill>
                <a:effectLst/>
                <a:latin typeface="Arial" panose="020B0604020202020204" pitchFamily="34" charset="0"/>
              </a:rPr>
              <a:t> An LLM scans legal contracts, highlighting key clauses, identifying potential risks, and suggesting alternative language for clarity and fairness. This saves lawyers time and ensures accurate contract interpretation.</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000000"/>
                </a:solidFill>
                <a:effectLst/>
                <a:latin typeface="Source-Bold"/>
              </a:rPr>
              <a:t>Legal Research Assistant:</a:t>
            </a:r>
            <a:r>
              <a:rPr lang="en-US" b="0" i="0" dirty="0">
                <a:solidFill>
                  <a:srgbClr val="000000"/>
                </a:solidFill>
                <a:effectLst/>
                <a:latin typeface="Arial" panose="020B0604020202020204" pitchFamily="34" charset="0"/>
              </a:rPr>
              <a:t> An LLM quickly searches through vast legal databases, identifying relevant case law, precedents, and legal scholarship based on specific legal questions. This streamlines legal research and improves the efficiency of legal teams.</a:t>
            </a:r>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A6790F3E-CAD4-965F-3E75-8D81FDA9EEC2}"/>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LLM Use-Cases in the Legal Industry</a:t>
            </a:r>
            <a:br>
              <a:rPr lang="en-US" b="0" i="0" dirty="0">
                <a:solidFill>
                  <a:srgbClr val="212529"/>
                </a:solidFill>
                <a:effectLst/>
                <a:latin typeface="Source-Bold"/>
              </a:rPr>
            </a:br>
            <a:endParaRPr lang="en-IN" dirty="0"/>
          </a:p>
        </p:txBody>
      </p:sp>
      <p:pic>
        <p:nvPicPr>
          <p:cNvPr id="4" name="Picture 3">
            <a:extLst>
              <a:ext uri="{FF2B5EF4-FFF2-40B4-BE49-F238E27FC236}">
                <a16:creationId xmlns:a16="http://schemas.microsoft.com/office/drawing/2014/main" id="{922EF891-DCA3-B2DB-F492-7BFD2C58C7AD}"/>
              </a:ext>
            </a:extLst>
          </p:cNvPr>
          <p:cNvPicPr>
            <a:picLocks noChangeAspect="1"/>
          </p:cNvPicPr>
          <p:nvPr/>
        </p:nvPicPr>
        <p:blipFill>
          <a:blip r:embed="rId2"/>
          <a:stretch>
            <a:fillRect/>
          </a:stretch>
        </p:blipFill>
        <p:spPr>
          <a:xfrm>
            <a:off x="6303010" y="1040598"/>
            <a:ext cx="4639310" cy="4639310"/>
          </a:xfrm>
          <a:prstGeom prst="rect">
            <a:avLst/>
          </a:prstGeom>
        </p:spPr>
      </p:pic>
    </p:spTree>
    <p:extLst>
      <p:ext uri="{BB962C8B-B14F-4D97-AF65-F5344CB8AC3E}">
        <p14:creationId xmlns:p14="http://schemas.microsoft.com/office/powerpoint/2010/main" val="2136781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B54C0-1FEF-026C-3281-FB31B36F7AD3}"/>
              </a:ext>
            </a:extLst>
          </p:cNvPr>
          <p:cNvSpPr>
            <a:spLocks noGrp="1"/>
          </p:cNvSpPr>
          <p:nvPr>
            <p:ph idx="1"/>
          </p:nvPr>
        </p:nvSpPr>
        <p:spPr>
          <a:xfrm>
            <a:off x="126999" y="1099156"/>
            <a:ext cx="4483101" cy="4908082"/>
          </a:xfrm>
        </p:spPr>
        <p:txBody>
          <a:bodyPr>
            <a:normAutofit fontScale="70000" lnSpcReduction="20000"/>
          </a:bodyPr>
          <a:lstStyle/>
          <a:p>
            <a:pPr algn="just">
              <a:buFont typeface="Arial" panose="020B0604020202020204" pitchFamily="34" charset="0"/>
              <a:buChar char="•"/>
            </a:pPr>
            <a:r>
              <a:rPr lang="en-US" b="1" i="0" dirty="0">
                <a:solidFill>
                  <a:srgbClr val="1F1F1F"/>
                </a:solidFill>
                <a:effectLst/>
                <a:latin typeface="Source-Bold"/>
              </a:rPr>
              <a:t>Adaptive Learning Platform:</a:t>
            </a:r>
            <a:r>
              <a:rPr lang="en-US" b="0" i="0" dirty="0">
                <a:solidFill>
                  <a:srgbClr val="1F1F1F"/>
                </a:solidFill>
                <a:effectLst/>
                <a:latin typeface="Arial" panose="020B0604020202020204" pitchFamily="34" charset="0"/>
              </a:rPr>
              <a:t> An LLM tailors educational materials and assessments to individual student needs and learning styles, providing personalized feedback and adjusting difficulty levels in real-time. This personalized approach improves learning outcomes and caters to diverse learning styles.</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1F1F1F"/>
                </a:solidFill>
                <a:effectLst/>
                <a:latin typeface="Source-Bold"/>
              </a:rPr>
              <a:t>Automated Grading and Feedback:</a:t>
            </a:r>
            <a:r>
              <a:rPr lang="en-US" b="0" i="0" dirty="0">
                <a:solidFill>
                  <a:srgbClr val="1F1F1F"/>
                </a:solidFill>
                <a:effectLst/>
                <a:latin typeface="Arial" panose="020B0604020202020204" pitchFamily="34" charset="0"/>
              </a:rPr>
              <a:t> An LLM grades essays and written assignments, providing detailed feedback on grammar, style, and content. This frees up teachers' time and helps students understand their strengths and weaknesses.</a:t>
            </a:r>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D51DF845-65EB-BC3D-5EDA-6DB1F8FDE64A}"/>
              </a:ext>
            </a:extLst>
          </p:cNvPr>
          <p:cNvSpPr>
            <a:spLocks noGrp="1"/>
          </p:cNvSpPr>
          <p:nvPr>
            <p:ph type="title"/>
          </p:nvPr>
        </p:nvSpPr>
        <p:spPr>
          <a:xfrm>
            <a:off x="126999" y="266700"/>
            <a:ext cx="11341102" cy="584062"/>
          </a:xfrm>
        </p:spPr>
        <p:txBody>
          <a:bodyPr/>
          <a:lstStyle/>
          <a:p>
            <a:r>
              <a:rPr lang="en-IN" b="0" i="0" dirty="0">
                <a:solidFill>
                  <a:srgbClr val="000000"/>
                </a:solidFill>
                <a:effectLst/>
                <a:latin typeface="Arial" panose="020B0604020202020204" pitchFamily="34" charset="0"/>
              </a:rPr>
              <a:t>LLM Use-Cases in Education</a:t>
            </a:r>
            <a:br>
              <a:rPr lang="en-IN" b="0" i="0" dirty="0">
                <a:solidFill>
                  <a:srgbClr val="212529"/>
                </a:solidFill>
                <a:effectLst/>
                <a:latin typeface="Source-Bold"/>
              </a:rPr>
            </a:br>
            <a:endParaRPr lang="en-IN" dirty="0"/>
          </a:p>
        </p:txBody>
      </p:sp>
      <p:pic>
        <p:nvPicPr>
          <p:cNvPr id="4" name="Picture 3">
            <a:extLst>
              <a:ext uri="{FF2B5EF4-FFF2-40B4-BE49-F238E27FC236}">
                <a16:creationId xmlns:a16="http://schemas.microsoft.com/office/drawing/2014/main" id="{921C07E8-E395-EAE3-B89E-6E8B9357667D}"/>
              </a:ext>
            </a:extLst>
          </p:cNvPr>
          <p:cNvPicPr>
            <a:picLocks noChangeAspect="1"/>
          </p:cNvPicPr>
          <p:nvPr/>
        </p:nvPicPr>
        <p:blipFill>
          <a:blip r:embed="rId2"/>
          <a:stretch>
            <a:fillRect/>
          </a:stretch>
        </p:blipFill>
        <p:spPr>
          <a:xfrm>
            <a:off x="5284469" y="587829"/>
            <a:ext cx="6438901" cy="5419409"/>
          </a:xfrm>
          <a:prstGeom prst="rect">
            <a:avLst/>
          </a:prstGeom>
        </p:spPr>
      </p:pic>
    </p:spTree>
    <p:extLst>
      <p:ext uri="{BB962C8B-B14F-4D97-AF65-F5344CB8AC3E}">
        <p14:creationId xmlns:p14="http://schemas.microsoft.com/office/powerpoint/2010/main" val="2051541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CD5FE-720B-B9FD-A98A-E68B15857244}"/>
              </a:ext>
            </a:extLst>
          </p:cNvPr>
          <p:cNvSpPr>
            <a:spLocks noGrp="1"/>
          </p:cNvSpPr>
          <p:nvPr>
            <p:ph idx="1"/>
          </p:nvPr>
        </p:nvSpPr>
        <p:spPr>
          <a:xfrm>
            <a:off x="571499" y="1137256"/>
            <a:ext cx="4152901" cy="4908082"/>
          </a:xfrm>
        </p:spPr>
        <p:txBody>
          <a:bodyPr>
            <a:normAutofit fontScale="70000" lnSpcReduction="20000"/>
          </a:bodyPr>
          <a:lstStyle/>
          <a:p>
            <a:pPr algn="just">
              <a:buFont typeface="Arial" panose="020B0604020202020204" pitchFamily="34" charset="0"/>
              <a:buChar char="•"/>
            </a:pPr>
            <a:r>
              <a:rPr lang="en-US" b="1" i="0" dirty="0">
                <a:solidFill>
                  <a:srgbClr val="1F1F1F"/>
                </a:solidFill>
                <a:effectLst/>
                <a:latin typeface="Source-Bold"/>
              </a:rPr>
              <a:t>Dynamic Content Generation:</a:t>
            </a:r>
            <a:r>
              <a:rPr lang="en-US" b="0" i="0" dirty="0">
                <a:solidFill>
                  <a:srgbClr val="1F1F1F"/>
                </a:solidFill>
                <a:effectLst/>
                <a:latin typeface="Arial" panose="020B0604020202020204" pitchFamily="34" charset="0"/>
              </a:rPr>
              <a:t> An LLM generates personalized marketing copy, website content, and social media posts based on user data and preferences. This targeted approach increases engagement and conversion rates.</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1F1F1F"/>
                </a:solidFill>
                <a:effectLst/>
                <a:latin typeface="Source-Bold"/>
              </a:rPr>
              <a:t>Micro-Influencer Identification:</a:t>
            </a:r>
            <a:r>
              <a:rPr lang="en-US" b="0" i="0" dirty="0">
                <a:solidFill>
                  <a:srgbClr val="1F1F1F"/>
                </a:solidFill>
                <a:effectLst/>
                <a:latin typeface="Arial" panose="020B0604020202020204" pitchFamily="34" charset="0"/>
              </a:rPr>
              <a:t> An LLM analyzes social media data to identify nano- and micro-influencers relevant to specific brands and campaigns, facilitating targeted influencer marketing strategies. This leverages the power of smaller, more authentic social media personalities.</a:t>
            </a:r>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7D39AC26-E946-52F8-D7D7-79C8573C7249}"/>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LLM Use-Cases in Marketing and Advertising</a:t>
            </a:r>
            <a:br>
              <a:rPr lang="en-US" b="0" i="0" dirty="0">
                <a:solidFill>
                  <a:srgbClr val="212529"/>
                </a:solidFill>
                <a:effectLst/>
                <a:latin typeface="Source-Bold"/>
              </a:rPr>
            </a:br>
            <a:endParaRPr lang="en-IN" dirty="0"/>
          </a:p>
        </p:txBody>
      </p:sp>
      <p:pic>
        <p:nvPicPr>
          <p:cNvPr id="9220" name="Picture 4" descr="Large Language Models Use Cases Across Various Industries">
            <a:extLst>
              <a:ext uri="{FF2B5EF4-FFF2-40B4-BE49-F238E27FC236}">
                <a16:creationId xmlns:a16="http://schemas.microsoft.com/office/drawing/2014/main" id="{52D5B1DC-87DC-2805-6488-32B05F795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861" y="1631632"/>
            <a:ext cx="6390640" cy="359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0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8628AE-76BC-1FBF-E48D-6D04FBAD9DC6}"/>
              </a:ext>
            </a:extLst>
          </p:cNvPr>
          <p:cNvSpPr>
            <a:spLocks noGrp="1"/>
          </p:cNvSpPr>
          <p:nvPr>
            <p:ph idx="1"/>
          </p:nvPr>
        </p:nvSpPr>
        <p:spPr>
          <a:xfrm>
            <a:off x="-88901" y="1069340"/>
            <a:ext cx="3784601" cy="4908082"/>
          </a:xfrm>
        </p:spPr>
        <p:txBody>
          <a:bodyPr>
            <a:normAutofit fontScale="70000" lnSpcReduction="20000"/>
          </a:bodyPr>
          <a:lstStyle/>
          <a:p>
            <a:pPr algn="just">
              <a:buFont typeface="Arial" panose="020B0604020202020204" pitchFamily="34" charset="0"/>
              <a:buChar char="•"/>
            </a:pPr>
            <a:r>
              <a:rPr lang="en-US" b="1" i="0" dirty="0">
                <a:solidFill>
                  <a:srgbClr val="1F1F1F"/>
                </a:solidFill>
                <a:effectLst/>
                <a:latin typeface="Source-Bold"/>
              </a:rPr>
              <a:t>Emotionally Intelligent Chatbot:</a:t>
            </a:r>
            <a:r>
              <a:rPr lang="en-US" b="0" i="0" dirty="0">
                <a:solidFill>
                  <a:srgbClr val="1F1F1F"/>
                </a:solidFill>
                <a:effectLst/>
                <a:latin typeface="Arial" panose="020B0604020202020204" pitchFamily="34" charset="0"/>
              </a:rPr>
              <a:t> An LLM understands and responds to customer emotions in real-time, providing empathetic support and resolving inquiries effectively. This improves customer satisfaction and reduces the burden on human customer service representatives.</a:t>
            </a:r>
            <a:br>
              <a:rPr lang="en-US" b="0" i="0" dirty="0">
                <a:solidFill>
                  <a:srgbClr val="212529"/>
                </a:solidFill>
                <a:effectLst/>
                <a:latin typeface="Source-Regular"/>
              </a:rPr>
            </a:br>
            <a:r>
              <a:rPr lang="en-US" b="0" i="0" dirty="0">
                <a:solidFill>
                  <a:srgbClr val="212529"/>
                </a:solidFill>
                <a:effectLst/>
                <a:latin typeface="Source-Regular"/>
              </a:rPr>
              <a:t> </a:t>
            </a:r>
          </a:p>
          <a:p>
            <a:pPr algn="just">
              <a:buFont typeface="Arial" panose="020B0604020202020204" pitchFamily="34" charset="0"/>
              <a:buChar char="•"/>
            </a:pPr>
            <a:r>
              <a:rPr lang="en-US" b="1" i="0" dirty="0">
                <a:solidFill>
                  <a:srgbClr val="1F1F1F"/>
                </a:solidFill>
                <a:effectLst/>
                <a:latin typeface="Source-Bold"/>
              </a:rPr>
              <a:t>Predictive Maintenance:</a:t>
            </a:r>
            <a:r>
              <a:rPr lang="en-US" b="0" i="0" dirty="0">
                <a:solidFill>
                  <a:srgbClr val="1F1F1F"/>
                </a:solidFill>
                <a:effectLst/>
                <a:latin typeface="Arial" panose="020B0604020202020204" pitchFamily="34" charset="0"/>
              </a:rPr>
              <a:t> An LLM analyzes device data to predict potential failures before they occur, enabling proactive customer service interventions and preventing downtime. This improves customer experience and reduces repair costs.</a:t>
            </a:r>
            <a:endParaRPr lang="en-US" b="0" i="0" dirty="0">
              <a:solidFill>
                <a:srgbClr val="212529"/>
              </a:solidFill>
              <a:effectLst/>
              <a:latin typeface="Source-Regular"/>
            </a:endParaRPr>
          </a:p>
          <a:p>
            <a:endParaRPr lang="en-IN" dirty="0"/>
          </a:p>
        </p:txBody>
      </p:sp>
      <p:sp>
        <p:nvSpPr>
          <p:cNvPr id="3" name="Title 2">
            <a:extLst>
              <a:ext uri="{FF2B5EF4-FFF2-40B4-BE49-F238E27FC236}">
                <a16:creationId xmlns:a16="http://schemas.microsoft.com/office/drawing/2014/main" id="{32CFC42D-EBEA-E978-86EF-DDCC69149334}"/>
              </a:ext>
            </a:extLst>
          </p:cNvPr>
          <p:cNvSpPr>
            <a:spLocks noGrp="1"/>
          </p:cNvSpPr>
          <p:nvPr>
            <p:ph type="title"/>
          </p:nvPr>
        </p:nvSpPr>
        <p:spPr/>
        <p:txBody>
          <a:bodyPr/>
          <a:lstStyle/>
          <a:p>
            <a:r>
              <a:rPr lang="en-US" b="0" i="0" dirty="0">
                <a:solidFill>
                  <a:srgbClr val="000000"/>
                </a:solidFill>
                <a:effectLst/>
                <a:latin typeface="Arial" panose="020B0604020202020204" pitchFamily="34" charset="0"/>
              </a:rPr>
              <a:t> LLM Use-Cases in Customer Service</a:t>
            </a:r>
            <a:br>
              <a:rPr lang="en-US" b="0" i="0" dirty="0">
                <a:solidFill>
                  <a:srgbClr val="212529"/>
                </a:solidFill>
                <a:effectLst/>
                <a:latin typeface="Source-Bold"/>
              </a:rPr>
            </a:br>
            <a:endParaRPr lang="en-IN" dirty="0"/>
          </a:p>
        </p:txBody>
      </p:sp>
      <p:pic>
        <p:nvPicPr>
          <p:cNvPr id="10242" name="Picture 2" descr="How to build a Smart Customer Service Chatbot with LLMs, Vector Library and  Streamlit along with the chat history | by Gaurav Saini | Medium">
            <a:extLst>
              <a:ext uri="{FF2B5EF4-FFF2-40B4-BE49-F238E27FC236}">
                <a16:creationId xmlns:a16="http://schemas.microsoft.com/office/drawing/2014/main" id="{8AC66A57-7319-0F31-FBBC-39120EA29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354" y="980468"/>
            <a:ext cx="8325126" cy="478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0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71505D-658E-5332-F10E-1EA3B2AA57B2}"/>
              </a:ext>
            </a:extLst>
          </p:cNvPr>
          <p:cNvSpPr>
            <a:spLocks noGrp="1"/>
          </p:cNvSpPr>
          <p:nvPr>
            <p:ph idx="1"/>
          </p:nvPr>
        </p:nvSpPr>
        <p:spPr>
          <a:xfrm>
            <a:off x="571499" y="1137256"/>
            <a:ext cx="4406901" cy="4908082"/>
          </a:xfrm>
        </p:spPr>
        <p:txBody>
          <a:bodyPr>
            <a:normAutofit fontScale="62500" lnSpcReduction="20000"/>
          </a:bodyPr>
          <a:lstStyle/>
          <a:p>
            <a:pPr algn="just">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Traffic Prediction and Route Optimization: </a:t>
            </a:r>
            <a:r>
              <a:rPr lang="en-US" b="0" i="0" dirty="0">
                <a:solidFill>
                  <a:srgbClr val="000000"/>
                </a:solidFill>
                <a:effectLst/>
                <a:latin typeface="Arial" panose="020B0604020202020204" pitchFamily="34" charset="0"/>
                <a:cs typeface="Arial" panose="020B0604020202020204" pitchFamily="34" charset="0"/>
              </a:rPr>
              <a:t>An LLM analyzes historical traffic data and real-time sensor information to predict traffic patterns and suggest optimal routes for drivers. This reduces congestion, optimizes fuel efficiency, and improves overall driving experience.</a:t>
            </a:r>
            <a:br>
              <a:rPr lang="en-US" b="0" i="0" dirty="0">
                <a:solidFill>
                  <a:srgbClr val="212529"/>
                </a:solidFill>
                <a:effectLst/>
                <a:latin typeface="Arial" panose="020B0604020202020204" pitchFamily="34" charset="0"/>
                <a:cs typeface="Arial" panose="020B0604020202020204" pitchFamily="34" charset="0"/>
              </a:rPr>
            </a:br>
            <a:r>
              <a:rPr lang="en-US" b="0" i="0" dirty="0">
                <a:solidFill>
                  <a:srgbClr val="212529"/>
                </a:solidFill>
                <a:effectLst/>
                <a:latin typeface="Arial" panose="020B0604020202020204" pitchFamily="34" charset="0"/>
                <a:cs typeface="Arial" panose="020B0604020202020204" pitchFamily="34" charset="0"/>
              </a:rPr>
              <a:t> </a:t>
            </a:r>
          </a:p>
          <a:p>
            <a:pPr algn="just">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Personalized Car Maintenance:</a:t>
            </a:r>
            <a:r>
              <a:rPr lang="en-US" b="0" i="0" dirty="0">
                <a:solidFill>
                  <a:srgbClr val="000000"/>
                </a:solidFill>
                <a:effectLst/>
                <a:latin typeface="Arial" panose="020B0604020202020204" pitchFamily="34" charset="0"/>
                <a:cs typeface="Arial" panose="020B0604020202020204" pitchFamily="34" charset="0"/>
              </a:rPr>
              <a:t> An LLM analyzes vehicle data, including driving patterns, sensor readings, and maintenance history, to predict potential maintenance needs and personalize service recommendations. This proactive approach prevents breakdowns and reduces repair costs for car owners.</a:t>
            </a:r>
            <a:endParaRPr lang="en-US" b="0" i="0" dirty="0">
              <a:solidFill>
                <a:srgbClr val="212529"/>
              </a:solidFill>
              <a:effectLst/>
              <a:latin typeface="Arial" panose="020B0604020202020204" pitchFamily="34" charset="0"/>
              <a:cs typeface="Arial" panose="020B0604020202020204" pitchFamily="34" charset="0"/>
            </a:endParaRPr>
          </a:p>
          <a:p>
            <a:r>
              <a:rPr lang="en-US" b="0" i="0" dirty="0">
                <a:solidFill>
                  <a:srgbClr val="242424"/>
                </a:solidFill>
                <a:effectLst/>
                <a:latin typeface="Arial" panose="020B0604020202020204" pitchFamily="34" charset="0"/>
                <a:cs typeface="Arial" panose="020B0604020202020204" pitchFamily="34" charset="0"/>
              </a:rPr>
              <a:t>Future vehicles might communicate with passengers, pedestrians, and even other vehicles using advanced AI language models.</a:t>
            </a:r>
            <a:endParaRPr lang="en-IN"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AB7FB6EB-E631-A5D0-5DF1-6D6F242C5614}"/>
              </a:ext>
            </a:extLst>
          </p:cNvPr>
          <p:cNvSpPr>
            <a:spLocks noGrp="1"/>
          </p:cNvSpPr>
          <p:nvPr>
            <p:ph type="title"/>
          </p:nvPr>
        </p:nvSpPr>
        <p:spPr/>
        <p:txBody>
          <a:bodyPr/>
          <a:lstStyle/>
          <a:p>
            <a:r>
              <a:rPr lang="en-IN" b="0" i="0" dirty="0">
                <a:solidFill>
                  <a:srgbClr val="000000"/>
                </a:solidFill>
                <a:effectLst/>
                <a:latin typeface="Arial" panose="020B0604020202020204" pitchFamily="34" charset="0"/>
              </a:rPr>
              <a:t>LLM Use-Cases in Automotive</a:t>
            </a:r>
            <a:br>
              <a:rPr lang="en-IN" b="0" i="0" dirty="0">
                <a:solidFill>
                  <a:srgbClr val="212529"/>
                </a:solidFill>
                <a:effectLst/>
                <a:latin typeface="Source-Bold"/>
              </a:rPr>
            </a:br>
            <a:endParaRPr lang="en-IN" dirty="0"/>
          </a:p>
        </p:txBody>
      </p:sp>
      <p:sp>
        <p:nvSpPr>
          <p:cNvPr id="4" name="AutoShape 4" descr="Artificial Intelligence in the Automotive Industry: 6 Key Applications for  a Competitive Advantage | Apriorit">
            <a:extLst>
              <a:ext uri="{FF2B5EF4-FFF2-40B4-BE49-F238E27FC236}">
                <a16:creationId xmlns:a16="http://schemas.microsoft.com/office/drawing/2014/main" id="{A078A84F-1DC9-6D08-EA66-754761955C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Artificial Intelligence in the Automotive Industry: 6 Key Applications for  a Competitive Advantage | Apriorit">
            <a:extLst>
              <a:ext uri="{FF2B5EF4-FFF2-40B4-BE49-F238E27FC236}">
                <a16:creationId xmlns:a16="http://schemas.microsoft.com/office/drawing/2014/main" id="{829A6422-3B05-E876-2640-A316BDBA10E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AD0A4A4-AA6F-AACA-2001-19216C507D42}"/>
              </a:ext>
            </a:extLst>
          </p:cNvPr>
          <p:cNvPicPr>
            <a:picLocks noChangeAspect="1"/>
          </p:cNvPicPr>
          <p:nvPr/>
        </p:nvPicPr>
        <p:blipFill>
          <a:blip r:embed="rId2"/>
          <a:stretch>
            <a:fillRect/>
          </a:stretch>
        </p:blipFill>
        <p:spPr>
          <a:xfrm>
            <a:off x="5295487" y="1300480"/>
            <a:ext cx="6485388" cy="3736340"/>
          </a:xfrm>
          <a:prstGeom prst="rect">
            <a:avLst/>
          </a:prstGeom>
        </p:spPr>
      </p:pic>
    </p:spTree>
    <p:extLst>
      <p:ext uri="{BB962C8B-B14F-4D97-AF65-F5344CB8AC3E}">
        <p14:creationId xmlns:p14="http://schemas.microsoft.com/office/powerpoint/2010/main" val="2874261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697772-2D9C-A965-5C58-F21701E982F3}"/>
              </a:ext>
            </a:extLst>
          </p:cNvPr>
          <p:cNvSpPr>
            <a:spLocks noGrp="1"/>
          </p:cNvSpPr>
          <p:nvPr>
            <p:ph idx="1"/>
          </p:nvPr>
        </p:nvSpPr>
        <p:spPr>
          <a:xfrm>
            <a:off x="571499" y="1137256"/>
            <a:ext cx="5384801" cy="4908082"/>
          </a:xfrm>
        </p:spPr>
        <p:txBody>
          <a:bodyPr>
            <a:normAutofit fontScale="77500" lnSpcReduction="20000"/>
          </a:bodyPr>
          <a:lstStyle/>
          <a:p>
            <a:pPr>
              <a:buFont typeface="Arial" panose="020B0604020202020204" pitchFamily="34" charset="0"/>
              <a:buChar char="•"/>
            </a:pPr>
            <a:r>
              <a:rPr lang="en-US" b="1" i="0" dirty="0">
                <a:solidFill>
                  <a:srgbClr val="000000"/>
                </a:solidFill>
                <a:effectLst/>
                <a:latin typeface="+mn-lt"/>
              </a:rPr>
              <a:t>Public Policy Analysis and Simulation:</a:t>
            </a:r>
            <a:r>
              <a:rPr lang="en-US" b="0" i="0" dirty="0">
                <a:solidFill>
                  <a:srgbClr val="000000"/>
                </a:solidFill>
                <a:effectLst/>
                <a:latin typeface="+mn-lt"/>
              </a:rPr>
              <a:t> An LLM analyzes vast amounts of public data, including citizen feedback, economic indicators, and social trends, to simulate the potential impacts of proposed policies. This helps policymakers make informed decisions and mitigate potential negative consequences.</a:t>
            </a:r>
            <a:br>
              <a:rPr lang="en-US" b="0" i="0" dirty="0">
                <a:solidFill>
                  <a:srgbClr val="212529"/>
                </a:solidFill>
                <a:effectLst/>
                <a:latin typeface="+mn-lt"/>
              </a:rPr>
            </a:br>
            <a:r>
              <a:rPr lang="en-US" b="0" i="0" dirty="0">
                <a:solidFill>
                  <a:srgbClr val="212529"/>
                </a:solidFill>
                <a:effectLst/>
                <a:latin typeface="+mn-lt"/>
              </a:rPr>
              <a:t> </a:t>
            </a:r>
          </a:p>
          <a:p>
            <a:pPr algn="just">
              <a:buFont typeface="Arial" panose="020B0604020202020204" pitchFamily="34" charset="0"/>
              <a:buChar char="•"/>
            </a:pPr>
            <a:r>
              <a:rPr lang="en-US" b="1" i="0" dirty="0">
                <a:solidFill>
                  <a:srgbClr val="000000"/>
                </a:solidFill>
                <a:effectLst/>
                <a:latin typeface="+mn-lt"/>
              </a:rPr>
              <a:t>Disaster Response and Resource Allocation: </a:t>
            </a:r>
            <a:r>
              <a:rPr lang="en-US" b="0" i="0" dirty="0">
                <a:solidFill>
                  <a:srgbClr val="000000"/>
                </a:solidFill>
                <a:effectLst/>
                <a:latin typeface="+mn-lt"/>
              </a:rPr>
              <a:t>An LLM analyzes real-time data from disaster zones, including weather patterns, infrastructure damage, and population displacement, to inform efficient resource allocation and optimize emergency response efforts. This saves lives and minimizes the impact of natural disasters.</a:t>
            </a:r>
            <a:endParaRPr lang="en-US" b="0" i="0" dirty="0">
              <a:solidFill>
                <a:srgbClr val="212529"/>
              </a:solidFill>
              <a:effectLst/>
              <a:latin typeface="+mn-lt"/>
            </a:endParaRPr>
          </a:p>
          <a:p>
            <a:endParaRPr lang="en-IN" dirty="0"/>
          </a:p>
        </p:txBody>
      </p:sp>
      <p:sp>
        <p:nvSpPr>
          <p:cNvPr id="3" name="Title 2">
            <a:extLst>
              <a:ext uri="{FF2B5EF4-FFF2-40B4-BE49-F238E27FC236}">
                <a16:creationId xmlns:a16="http://schemas.microsoft.com/office/drawing/2014/main" id="{96873254-1D78-D2BF-0FDE-04CBAC426D17}"/>
              </a:ext>
            </a:extLst>
          </p:cNvPr>
          <p:cNvSpPr>
            <a:spLocks noGrp="1"/>
          </p:cNvSpPr>
          <p:nvPr>
            <p:ph type="title"/>
          </p:nvPr>
        </p:nvSpPr>
        <p:spPr/>
        <p:txBody>
          <a:bodyPr/>
          <a:lstStyle/>
          <a:p>
            <a:r>
              <a:rPr lang="en-IN" b="0" i="0" dirty="0">
                <a:solidFill>
                  <a:srgbClr val="000000"/>
                </a:solidFill>
                <a:effectLst/>
                <a:latin typeface="Arial" panose="020B0604020202020204" pitchFamily="34" charset="0"/>
              </a:rPr>
              <a:t>LLM Use-Cases in Government</a:t>
            </a:r>
            <a:br>
              <a:rPr lang="en-IN" b="0" i="0" dirty="0">
                <a:solidFill>
                  <a:srgbClr val="212529"/>
                </a:solidFill>
                <a:effectLst/>
                <a:latin typeface="Source-Bold"/>
              </a:rPr>
            </a:br>
            <a:endParaRPr lang="en-IN" dirty="0"/>
          </a:p>
        </p:txBody>
      </p:sp>
      <p:pic>
        <p:nvPicPr>
          <p:cNvPr id="12290" name="Picture 2" descr="Government of India - Wikidata">
            <a:extLst>
              <a:ext uri="{FF2B5EF4-FFF2-40B4-BE49-F238E27FC236}">
                <a16:creationId xmlns:a16="http://schemas.microsoft.com/office/drawing/2014/main" id="{064E69B3-11F0-4E0D-013E-B853DFC66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808" y="2232343"/>
            <a:ext cx="4420249" cy="200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819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2937637-89AF-1443-5A61-542FEB898AED}"/>
              </a:ext>
            </a:extLst>
          </p:cNvPr>
          <p:cNvPicPr>
            <a:picLocks noGrp="1" noChangeAspect="1"/>
          </p:cNvPicPr>
          <p:nvPr>
            <p:ph idx="1"/>
          </p:nvPr>
        </p:nvPicPr>
        <p:blipFill>
          <a:blip r:embed="rId2"/>
          <a:stretch>
            <a:fillRect/>
          </a:stretch>
        </p:blipFill>
        <p:spPr>
          <a:xfrm>
            <a:off x="8089545" y="812662"/>
            <a:ext cx="1714588" cy="1562180"/>
          </a:xfrm>
        </p:spPr>
      </p:pic>
      <p:sp>
        <p:nvSpPr>
          <p:cNvPr id="3" name="Title 2">
            <a:extLst>
              <a:ext uri="{FF2B5EF4-FFF2-40B4-BE49-F238E27FC236}">
                <a16:creationId xmlns:a16="http://schemas.microsoft.com/office/drawing/2014/main" id="{087279A4-A488-9DB5-3638-FE481E03136D}"/>
              </a:ext>
            </a:extLst>
          </p:cNvPr>
          <p:cNvSpPr>
            <a:spLocks noGrp="1"/>
          </p:cNvSpPr>
          <p:nvPr>
            <p:ph type="title"/>
          </p:nvPr>
        </p:nvSpPr>
        <p:spPr/>
        <p:txBody>
          <a:bodyPr/>
          <a:lstStyle/>
          <a:p>
            <a:r>
              <a:rPr lang="en-IN" dirty="0"/>
              <a:t>Top LLM startups ( 2019-2023) </a:t>
            </a:r>
          </a:p>
        </p:txBody>
      </p:sp>
      <p:pic>
        <p:nvPicPr>
          <p:cNvPr id="5" name="Picture 4">
            <a:extLst>
              <a:ext uri="{FF2B5EF4-FFF2-40B4-BE49-F238E27FC236}">
                <a16:creationId xmlns:a16="http://schemas.microsoft.com/office/drawing/2014/main" id="{33D5FCCF-6590-6CC9-E917-4B5DA41A50C4}"/>
              </a:ext>
            </a:extLst>
          </p:cNvPr>
          <p:cNvPicPr>
            <a:picLocks noChangeAspect="1"/>
          </p:cNvPicPr>
          <p:nvPr/>
        </p:nvPicPr>
        <p:blipFill>
          <a:blip r:embed="rId3"/>
          <a:stretch>
            <a:fillRect/>
          </a:stretch>
        </p:blipFill>
        <p:spPr>
          <a:xfrm>
            <a:off x="794334" y="975956"/>
            <a:ext cx="1987652" cy="1492327"/>
          </a:xfrm>
          <a:prstGeom prst="rect">
            <a:avLst/>
          </a:prstGeom>
        </p:spPr>
      </p:pic>
      <p:pic>
        <p:nvPicPr>
          <p:cNvPr id="7" name="Picture 6">
            <a:extLst>
              <a:ext uri="{FF2B5EF4-FFF2-40B4-BE49-F238E27FC236}">
                <a16:creationId xmlns:a16="http://schemas.microsoft.com/office/drawing/2014/main" id="{AA7284EE-EC82-D6BE-1BC4-50AF697E30DB}"/>
              </a:ext>
            </a:extLst>
          </p:cNvPr>
          <p:cNvPicPr>
            <a:picLocks noChangeAspect="1"/>
          </p:cNvPicPr>
          <p:nvPr/>
        </p:nvPicPr>
        <p:blipFill>
          <a:blip r:embed="rId4"/>
          <a:stretch>
            <a:fillRect/>
          </a:stretch>
        </p:blipFill>
        <p:spPr>
          <a:xfrm>
            <a:off x="2781986" y="947379"/>
            <a:ext cx="1797142" cy="1549480"/>
          </a:xfrm>
          <a:prstGeom prst="rect">
            <a:avLst/>
          </a:prstGeom>
        </p:spPr>
      </p:pic>
      <p:pic>
        <p:nvPicPr>
          <p:cNvPr id="9" name="Picture 8">
            <a:extLst>
              <a:ext uri="{FF2B5EF4-FFF2-40B4-BE49-F238E27FC236}">
                <a16:creationId xmlns:a16="http://schemas.microsoft.com/office/drawing/2014/main" id="{05FA98F2-1B2D-D001-CE23-279F138894AF}"/>
              </a:ext>
            </a:extLst>
          </p:cNvPr>
          <p:cNvPicPr>
            <a:picLocks noChangeAspect="1"/>
          </p:cNvPicPr>
          <p:nvPr/>
        </p:nvPicPr>
        <p:blipFill>
          <a:blip r:embed="rId5"/>
          <a:stretch>
            <a:fillRect/>
          </a:stretch>
        </p:blipFill>
        <p:spPr>
          <a:xfrm>
            <a:off x="4643396" y="812662"/>
            <a:ext cx="1511378" cy="1549480"/>
          </a:xfrm>
          <a:prstGeom prst="rect">
            <a:avLst/>
          </a:prstGeom>
        </p:spPr>
      </p:pic>
      <p:pic>
        <p:nvPicPr>
          <p:cNvPr id="11" name="Picture 10">
            <a:extLst>
              <a:ext uri="{FF2B5EF4-FFF2-40B4-BE49-F238E27FC236}">
                <a16:creationId xmlns:a16="http://schemas.microsoft.com/office/drawing/2014/main" id="{606B5AF7-81B9-4379-1C9B-7E651177DCA5}"/>
              </a:ext>
            </a:extLst>
          </p:cNvPr>
          <p:cNvPicPr>
            <a:picLocks noChangeAspect="1"/>
          </p:cNvPicPr>
          <p:nvPr/>
        </p:nvPicPr>
        <p:blipFill>
          <a:blip r:embed="rId6"/>
          <a:stretch>
            <a:fillRect/>
          </a:stretch>
        </p:blipFill>
        <p:spPr>
          <a:xfrm>
            <a:off x="6318843" y="812662"/>
            <a:ext cx="1606633" cy="1511378"/>
          </a:xfrm>
          <a:prstGeom prst="rect">
            <a:avLst/>
          </a:prstGeom>
        </p:spPr>
      </p:pic>
      <p:pic>
        <p:nvPicPr>
          <p:cNvPr id="15" name="Picture 14">
            <a:extLst>
              <a:ext uri="{FF2B5EF4-FFF2-40B4-BE49-F238E27FC236}">
                <a16:creationId xmlns:a16="http://schemas.microsoft.com/office/drawing/2014/main" id="{2366077D-F35F-0898-D122-F8DFB659D39D}"/>
              </a:ext>
            </a:extLst>
          </p:cNvPr>
          <p:cNvPicPr>
            <a:picLocks noChangeAspect="1"/>
          </p:cNvPicPr>
          <p:nvPr/>
        </p:nvPicPr>
        <p:blipFill>
          <a:blip r:embed="rId7"/>
          <a:stretch>
            <a:fillRect/>
          </a:stretch>
        </p:blipFill>
        <p:spPr>
          <a:xfrm>
            <a:off x="9860247" y="755509"/>
            <a:ext cx="1543129" cy="1568531"/>
          </a:xfrm>
          <a:prstGeom prst="rect">
            <a:avLst/>
          </a:prstGeom>
        </p:spPr>
      </p:pic>
      <p:pic>
        <p:nvPicPr>
          <p:cNvPr id="17" name="Picture 16">
            <a:extLst>
              <a:ext uri="{FF2B5EF4-FFF2-40B4-BE49-F238E27FC236}">
                <a16:creationId xmlns:a16="http://schemas.microsoft.com/office/drawing/2014/main" id="{2039AD98-C013-7FE7-1E56-C220A416CDAC}"/>
              </a:ext>
            </a:extLst>
          </p:cNvPr>
          <p:cNvPicPr>
            <a:picLocks noChangeAspect="1"/>
          </p:cNvPicPr>
          <p:nvPr/>
        </p:nvPicPr>
        <p:blipFill>
          <a:blip r:embed="rId8"/>
          <a:stretch>
            <a:fillRect/>
          </a:stretch>
        </p:blipFill>
        <p:spPr>
          <a:xfrm>
            <a:off x="794334" y="2774911"/>
            <a:ext cx="1543129" cy="1511378"/>
          </a:xfrm>
          <a:prstGeom prst="rect">
            <a:avLst/>
          </a:prstGeom>
        </p:spPr>
      </p:pic>
      <p:pic>
        <p:nvPicPr>
          <p:cNvPr id="19" name="Picture 18">
            <a:extLst>
              <a:ext uri="{FF2B5EF4-FFF2-40B4-BE49-F238E27FC236}">
                <a16:creationId xmlns:a16="http://schemas.microsoft.com/office/drawing/2014/main" id="{90063BBF-CDAB-3B8D-5380-1BD25FB73DD3}"/>
              </a:ext>
            </a:extLst>
          </p:cNvPr>
          <p:cNvPicPr>
            <a:picLocks noChangeAspect="1"/>
          </p:cNvPicPr>
          <p:nvPr/>
        </p:nvPicPr>
        <p:blipFill>
          <a:blip r:embed="rId9"/>
          <a:stretch>
            <a:fillRect/>
          </a:stretch>
        </p:blipFill>
        <p:spPr>
          <a:xfrm>
            <a:off x="2706325" y="2774911"/>
            <a:ext cx="1739989" cy="1549480"/>
          </a:xfrm>
          <a:prstGeom prst="rect">
            <a:avLst/>
          </a:prstGeom>
        </p:spPr>
      </p:pic>
      <p:pic>
        <p:nvPicPr>
          <p:cNvPr id="21" name="Picture 20">
            <a:extLst>
              <a:ext uri="{FF2B5EF4-FFF2-40B4-BE49-F238E27FC236}">
                <a16:creationId xmlns:a16="http://schemas.microsoft.com/office/drawing/2014/main" id="{5726279D-F4B8-659B-B3A7-1BFB2B0ED5BC}"/>
              </a:ext>
            </a:extLst>
          </p:cNvPr>
          <p:cNvPicPr>
            <a:picLocks noChangeAspect="1"/>
          </p:cNvPicPr>
          <p:nvPr/>
        </p:nvPicPr>
        <p:blipFill>
          <a:blip r:embed="rId10"/>
          <a:stretch>
            <a:fillRect/>
          </a:stretch>
        </p:blipFill>
        <p:spPr>
          <a:xfrm>
            <a:off x="4643396" y="2826142"/>
            <a:ext cx="1543129" cy="1473276"/>
          </a:xfrm>
          <a:prstGeom prst="rect">
            <a:avLst/>
          </a:prstGeom>
        </p:spPr>
      </p:pic>
      <p:pic>
        <p:nvPicPr>
          <p:cNvPr id="23" name="Picture 22">
            <a:extLst>
              <a:ext uri="{FF2B5EF4-FFF2-40B4-BE49-F238E27FC236}">
                <a16:creationId xmlns:a16="http://schemas.microsoft.com/office/drawing/2014/main" id="{B0028C15-EB65-7D35-AA6C-68D01C8C94D9}"/>
              </a:ext>
            </a:extLst>
          </p:cNvPr>
          <p:cNvPicPr>
            <a:picLocks noChangeAspect="1"/>
          </p:cNvPicPr>
          <p:nvPr/>
        </p:nvPicPr>
        <p:blipFill>
          <a:blip r:embed="rId11"/>
          <a:stretch>
            <a:fillRect/>
          </a:stretch>
        </p:blipFill>
        <p:spPr>
          <a:xfrm>
            <a:off x="6383607" y="2826142"/>
            <a:ext cx="1530429" cy="1473276"/>
          </a:xfrm>
          <a:prstGeom prst="rect">
            <a:avLst/>
          </a:prstGeom>
        </p:spPr>
      </p:pic>
      <p:pic>
        <p:nvPicPr>
          <p:cNvPr id="25" name="Picture 24">
            <a:extLst>
              <a:ext uri="{FF2B5EF4-FFF2-40B4-BE49-F238E27FC236}">
                <a16:creationId xmlns:a16="http://schemas.microsoft.com/office/drawing/2014/main" id="{FFE88DEC-6677-C719-5B19-569A156B797C}"/>
              </a:ext>
            </a:extLst>
          </p:cNvPr>
          <p:cNvPicPr>
            <a:picLocks noChangeAspect="1"/>
          </p:cNvPicPr>
          <p:nvPr/>
        </p:nvPicPr>
        <p:blipFill>
          <a:blip r:embed="rId12"/>
          <a:stretch>
            <a:fillRect/>
          </a:stretch>
        </p:blipFill>
        <p:spPr>
          <a:xfrm>
            <a:off x="8219726" y="2816616"/>
            <a:ext cx="1454225" cy="1492327"/>
          </a:xfrm>
          <a:prstGeom prst="rect">
            <a:avLst/>
          </a:prstGeom>
        </p:spPr>
      </p:pic>
      <p:pic>
        <p:nvPicPr>
          <p:cNvPr id="27" name="Picture 26">
            <a:extLst>
              <a:ext uri="{FF2B5EF4-FFF2-40B4-BE49-F238E27FC236}">
                <a16:creationId xmlns:a16="http://schemas.microsoft.com/office/drawing/2014/main" id="{78C86963-F24B-60AC-0C73-5ED5B2E4FC9A}"/>
              </a:ext>
            </a:extLst>
          </p:cNvPr>
          <p:cNvPicPr>
            <a:picLocks noChangeAspect="1"/>
          </p:cNvPicPr>
          <p:nvPr/>
        </p:nvPicPr>
        <p:blipFill>
          <a:blip r:embed="rId13"/>
          <a:stretch>
            <a:fillRect/>
          </a:stretch>
        </p:blipFill>
        <p:spPr>
          <a:xfrm>
            <a:off x="9959937" y="2779785"/>
            <a:ext cx="1524078" cy="1524078"/>
          </a:xfrm>
          <a:prstGeom prst="rect">
            <a:avLst/>
          </a:prstGeom>
        </p:spPr>
      </p:pic>
      <p:pic>
        <p:nvPicPr>
          <p:cNvPr id="29" name="Picture 28">
            <a:extLst>
              <a:ext uri="{FF2B5EF4-FFF2-40B4-BE49-F238E27FC236}">
                <a16:creationId xmlns:a16="http://schemas.microsoft.com/office/drawing/2014/main" id="{637DEBD9-0813-A320-C61A-16533443BA03}"/>
              </a:ext>
            </a:extLst>
          </p:cNvPr>
          <p:cNvPicPr>
            <a:picLocks noChangeAspect="1"/>
          </p:cNvPicPr>
          <p:nvPr/>
        </p:nvPicPr>
        <p:blipFill>
          <a:blip r:embed="rId14"/>
          <a:stretch>
            <a:fillRect/>
          </a:stretch>
        </p:blipFill>
        <p:spPr>
          <a:xfrm>
            <a:off x="768932" y="4491316"/>
            <a:ext cx="1568531" cy="1492327"/>
          </a:xfrm>
          <a:prstGeom prst="rect">
            <a:avLst/>
          </a:prstGeom>
        </p:spPr>
      </p:pic>
      <p:pic>
        <p:nvPicPr>
          <p:cNvPr id="31" name="Picture 30">
            <a:extLst>
              <a:ext uri="{FF2B5EF4-FFF2-40B4-BE49-F238E27FC236}">
                <a16:creationId xmlns:a16="http://schemas.microsoft.com/office/drawing/2014/main" id="{02D374AA-9E41-FA8B-C2A4-3FCC7D95BE23}"/>
              </a:ext>
            </a:extLst>
          </p:cNvPr>
          <p:cNvPicPr>
            <a:picLocks noChangeAspect="1"/>
          </p:cNvPicPr>
          <p:nvPr/>
        </p:nvPicPr>
        <p:blipFill>
          <a:blip r:embed="rId15"/>
          <a:stretch>
            <a:fillRect/>
          </a:stretch>
        </p:blipFill>
        <p:spPr>
          <a:xfrm>
            <a:off x="2601001" y="4463376"/>
            <a:ext cx="2159111" cy="1505027"/>
          </a:xfrm>
          <a:prstGeom prst="rect">
            <a:avLst/>
          </a:prstGeom>
        </p:spPr>
      </p:pic>
      <p:pic>
        <p:nvPicPr>
          <p:cNvPr id="33" name="Picture 32">
            <a:extLst>
              <a:ext uri="{FF2B5EF4-FFF2-40B4-BE49-F238E27FC236}">
                <a16:creationId xmlns:a16="http://schemas.microsoft.com/office/drawing/2014/main" id="{AADFBB4D-9E98-2338-9F9A-F4D8FCE6681F}"/>
              </a:ext>
            </a:extLst>
          </p:cNvPr>
          <p:cNvPicPr>
            <a:picLocks noChangeAspect="1"/>
          </p:cNvPicPr>
          <p:nvPr/>
        </p:nvPicPr>
        <p:blipFill>
          <a:blip r:embed="rId16"/>
          <a:stretch>
            <a:fillRect/>
          </a:stretch>
        </p:blipFill>
        <p:spPr>
          <a:xfrm>
            <a:off x="4760112" y="4596010"/>
            <a:ext cx="1759040" cy="1511378"/>
          </a:xfrm>
          <a:prstGeom prst="rect">
            <a:avLst/>
          </a:prstGeom>
        </p:spPr>
      </p:pic>
      <p:pic>
        <p:nvPicPr>
          <p:cNvPr id="35" name="Picture 34">
            <a:extLst>
              <a:ext uri="{FF2B5EF4-FFF2-40B4-BE49-F238E27FC236}">
                <a16:creationId xmlns:a16="http://schemas.microsoft.com/office/drawing/2014/main" id="{65A1C89B-3A58-8DCC-ABDE-2D51C159B745}"/>
              </a:ext>
            </a:extLst>
          </p:cNvPr>
          <p:cNvPicPr>
            <a:picLocks noChangeAspect="1"/>
          </p:cNvPicPr>
          <p:nvPr/>
        </p:nvPicPr>
        <p:blipFill>
          <a:blip r:embed="rId17"/>
          <a:stretch>
            <a:fillRect/>
          </a:stretch>
        </p:blipFill>
        <p:spPr>
          <a:xfrm>
            <a:off x="6519152" y="4750717"/>
            <a:ext cx="2286117" cy="1492327"/>
          </a:xfrm>
          <a:prstGeom prst="rect">
            <a:avLst/>
          </a:prstGeom>
        </p:spPr>
      </p:pic>
      <p:pic>
        <p:nvPicPr>
          <p:cNvPr id="37" name="Picture 36">
            <a:extLst>
              <a:ext uri="{FF2B5EF4-FFF2-40B4-BE49-F238E27FC236}">
                <a16:creationId xmlns:a16="http://schemas.microsoft.com/office/drawing/2014/main" id="{84332324-D979-26A8-9596-43E4FAD0BF4E}"/>
              </a:ext>
            </a:extLst>
          </p:cNvPr>
          <p:cNvPicPr>
            <a:picLocks noChangeAspect="1"/>
          </p:cNvPicPr>
          <p:nvPr/>
        </p:nvPicPr>
        <p:blipFill>
          <a:blip r:embed="rId18"/>
          <a:stretch>
            <a:fillRect/>
          </a:stretch>
        </p:blipFill>
        <p:spPr>
          <a:xfrm>
            <a:off x="8955325" y="4621410"/>
            <a:ext cx="1676486" cy="1524078"/>
          </a:xfrm>
          <a:prstGeom prst="rect">
            <a:avLst/>
          </a:prstGeom>
        </p:spPr>
      </p:pic>
      <p:sp>
        <p:nvSpPr>
          <p:cNvPr id="38" name="TextBox 37">
            <a:extLst>
              <a:ext uri="{FF2B5EF4-FFF2-40B4-BE49-F238E27FC236}">
                <a16:creationId xmlns:a16="http://schemas.microsoft.com/office/drawing/2014/main" id="{818B6D7F-70A0-502F-06B8-92B0A116FA6D}"/>
              </a:ext>
            </a:extLst>
          </p:cNvPr>
          <p:cNvSpPr txBox="1"/>
          <p:nvPr/>
        </p:nvSpPr>
        <p:spPr>
          <a:xfrm>
            <a:off x="9999948" y="5809622"/>
            <a:ext cx="2482987" cy="646331"/>
          </a:xfrm>
          <a:prstGeom prst="rect">
            <a:avLst/>
          </a:prstGeom>
          <a:noFill/>
        </p:spPr>
        <p:txBody>
          <a:bodyPr wrap="none" rtlCol="0">
            <a:spAutoFit/>
          </a:bodyPr>
          <a:lstStyle/>
          <a:p>
            <a:r>
              <a:rPr lang="en-IN" sz="3600" b="1" dirty="0">
                <a:solidFill>
                  <a:srgbClr val="C00000"/>
                </a:solidFill>
              </a:rPr>
              <a:t>Lot more…..</a:t>
            </a:r>
          </a:p>
        </p:txBody>
      </p:sp>
    </p:spTree>
    <p:extLst>
      <p:ext uri="{BB962C8B-B14F-4D97-AF65-F5344CB8AC3E}">
        <p14:creationId xmlns:p14="http://schemas.microsoft.com/office/powerpoint/2010/main" val="3595940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4926D-AF84-A83F-4D9F-4BF3EE85B2FD}"/>
              </a:ext>
            </a:extLst>
          </p:cNvPr>
          <p:cNvSpPr>
            <a:spLocks noGrp="1"/>
          </p:cNvSpPr>
          <p:nvPr>
            <p:ph type="ctrTitle"/>
          </p:nvPr>
        </p:nvSpPr>
        <p:spPr/>
        <p:txBody>
          <a:bodyPr/>
          <a:lstStyle/>
          <a:p>
            <a:endParaRPr lang="en-IN" dirty="0"/>
          </a:p>
        </p:txBody>
      </p:sp>
      <p:sp>
        <p:nvSpPr>
          <p:cNvPr id="5" name="Subtitle 4">
            <a:extLst>
              <a:ext uri="{FF2B5EF4-FFF2-40B4-BE49-F238E27FC236}">
                <a16:creationId xmlns:a16="http://schemas.microsoft.com/office/drawing/2014/main" id="{B6BDE10C-127E-466A-CEE4-E1062AA220D7}"/>
              </a:ext>
            </a:extLst>
          </p:cNvPr>
          <p:cNvSpPr>
            <a:spLocks noGrp="1"/>
          </p:cNvSpPr>
          <p:nvPr>
            <p:ph type="subTitle" idx="1"/>
          </p:nvPr>
        </p:nvSpPr>
        <p:spPr/>
        <p:txBody>
          <a:bodyPr/>
          <a:lstStyle/>
          <a:p>
            <a:endParaRPr lang="en-IN" dirty="0"/>
          </a:p>
        </p:txBody>
      </p:sp>
      <p:sp>
        <p:nvSpPr>
          <p:cNvPr id="6" name="Rectangle 5">
            <a:extLst>
              <a:ext uri="{FF2B5EF4-FFF2-40B4-BE49-F238E27FC236}">
                <a16:creationId xmlns:a16="http://schemas.microsoft.com/office/drawing/2014/main" id="{2E302ACC-1F39-BCBB-FB51-8995036B0A07}"/>
              </a:ext>
            </a:extLst>
          </p:cNvPr>
          <p:cNvSpPr/>
          <p:nvPr/>
        </p:nvSpPr>
        <p:spPr>
          <a:xfrm>
            <a:off x="1920709" y="1439000"/>
            <a:ext cx="8492827"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Opportunities are plenty!</a:t>
            </a:r>
          </a:p>
          <a:p>
            <a:pPr algn="ct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a:extLst>
              <a:ext uri="{FF2B5EF4-FFF2-40B4-BE49-F238E27FC236}">
                <a16:creationId xmlns:a16="http://schemas.microsoft.com/office/drawing/2014/main" id="{0C34B9D2-7722-8B19-E353-97FDA55FAB13}"/>
              </a:ext>
            </a:extLst>
          </p:cNvPr>
          <p:cNvSpPr/>
          <p:nvPr/>
        </p:nvSpPr>
        <p:spPr>
          <a:xfrm>
            <a:off x="3359181" y="4179351"/>
            <a:ext cx="5473638" cy="923330"/>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Sky is the Limit</a:t>
            </a:r>
          </a:p>
        </p:txBody>
      </p:sp>
    </p:spTree>
    <p:extLst>
      <p:ext uri="{BB962C8B-B14F-4D97-AF65-F5344CB8AC3E}">
        <p14:creationId xmlns:p14="http://schemas.microsoft.com/office/powerpoint/2010/main" val="369152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0"/>
                                        <p:tgtEl>
                                          <p:spTgt spid="7"/>
                                        </p:tgtEl>
                                      </p:cBhvr>
                                    </p:animEffect>
                                    <p:anim calcmode="lin" valueType="num">
                                      <p:cBhvr>
                                        <p:cTn id="26" dur="2000" fill="hold"/>
                                        <p:tgtEl>
                                          <p:spTgt spid="7"/>
                                        </p:tgtEl>
                                        <p:attrNameLst>
                                          <p:attrName>ppt_w</p:attrName>
                                        </p:attrNameLst>
                                      </p:cBhvr>
                                      <p:tavLst>
                                        <p:tav tm="0" fmla="#ppt_w*sin(2.5*pi*$)">
                                          <p:val>
                                            <p:fltVal val="0"/>
                                          </p:val>
                                        </p:tav>
                                        <p:tav tm="100000">
                                          <p:val>
                                            <p:fltVal val="1"/>
                                          </p:val>
                                        </p:tav>
                                      </p:tavLst>
                                    </p:anim>
                                    <p:anim calcmode="lin" valueType="num">
                                      <p:cBhvr>
                                        <p:cTn id="27"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7252C-10CC-4E6D-8646-7387ACB787E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9C539C3D-1E64-42CA-A283-527466A017E0}"/>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3D800047-3DE4-454B-B407-4B21B8A9C8F5}"/>
              </a:ext>
            </a:extLst>
          </p:cNvPr>
          <p:cNvSpPr/>
          <p:nvPr/>
        </p:nvSpPr>
        <p:spPr>
          <a:xfrm>
            <a:off x="3784183" y="2967335"/>
            <a:ext cx="4623638" cy="923330"/>
          </a:xfrm>
          <a:prstGeom prst="rect">
            <a:avLst/>
          </a:prstGeom>
          <a:noFill/>
        </p:spPr>
        <p:txBody>
          <a:bodyPr wrap="none" lIns="91440" tIns="45720" rIns="91440" bIns="45720">
            <a:spAutoFit/>
          </a:bodyPr>
          <a:lstStyle/>
          <a:p>
            <a:pPr algn="ctr"/>
            <a:r>
              <a:rPr lang="en-IN"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Namah</a:t>
            </a:r>
            <a:r>
              <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IN"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Shivaya</a:t>
            </a:r>
            <a:r>
              <a:rPr lang="en-I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2143050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A73E7B6-AE85-B369-B78F-62A15F54500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Language model : tasks</a:t>
            </a: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1">
            <a:extLst>
              <a:ext uri="{FF2B5EF4-FFF2-40B4-BE49-F238E27FC236}">
                <a16:creationId xmlns:a16="http://schemas.microsoft.com/office/drawing/2014/main" id="{1797C370-8C8E-0908-10EF-13E657C7D6E4}"/>
              </a:ext>
            </a:extLst>
          </p:cNvPr>
          <p:cNvGraphicFramePr>
            <a:graphicFrameLocks noGrp="1"/>
          </p:cNvGraphicFramePr>
          <p:nvPr>
            <p:ph idx="1"/>
            <p:extLst>
              <p:ext uri="{D42A27DB-BD31-4B8C-83A1-F6EECF244321}">
                <p14:modId xmlns:p14="http://schemas.microsoft.com/office/powerpoint/2010/main" val="2192165059"/>
              </p:ext>
            </p:extLst>
          </p:nvPr>
        </p:nvGraphicFramePr>
        <p:xfrm>
          <a:off x="111760" y="-233680"/>
          <a:ext cx="12188952" cy="8594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A2CB320-9BB0-FED7-EB6B-5B54368E4C3C}"/>
              </a:ext>
            </a:extLst>
          </p:cNvPr>
          <p:cNvSpPr txBox="1"/>
          <p:nvPr/>
        </p:nvSpPr>
        <p:spPr>
          <a:xfrm>
            <a:off x="365760" y="2055813"/>
            <a:ext cx="12486640" cy="646331"/>
          </a:xfrm>
          <a:prstGeom prst="rect">
            <a:avLst/>
          </a:prstGeom>
          <a:noFill/>
        </p:spPr>
        <p:txBody>
          <a:bodyPr wrap="square" rtlCol="0">
            <a:spAutoFit/>
          </a:bodyPr>
          <a:lstStyle/>
          <a:p>
            <a:pPr algn="l"/>
            <a:r>
              <a:rPr lang="en-US" sz="1800" b="0" i="0" u="none" strike="noStrike" baseline="0" dirty="0">
                <a:latin typeface="URWPalladioL-Roma"/>
              </a:rPr>
              <a:t>Language Models aims to model the generative likelihood of word sequences, so as to predict the probabilities of next word</a:t>
            </a:r>
            <a:endParaRPr lang="en-IN" dirty="0"/>
          </a:p>
          <a:p>
            <a:endParaRPr lang="en-IN" dirty="0"/>
          </a:p>
        </p:txBody>
      </p:sp>
    </p:spTree>
    <p:extLst>
      <p:ext uri="{BB962C8B-B14F-4D97-AF65-F5344CB8AC3E}">
        <p14:creationId xmlns:p14="http://schemas.microsoft.com/office/powerpoint/2010/main" val="17240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F26F85-BA3A-703B-656A-9D44B61CE2EB}"/>
              </a:ext>
            </a:extLst>
          </p:cNvPr>
          <p:cNvSpPr>
            <a:spLocks noGrp="1"/>
          </p:cNvSpPr>
          <p:nvPr>
            <p:ph type="title"/>
          </p:nvPr>
        </p:nvSpPr>
        <p:spPr/>
        <p:txBody>
          <a:bodyPr>
            <a:normAutofit fontScale="90000"/>
          </a:bodyPr>
          <a:lstStyle/>
          <a:p>
            <a:endParaRPr lang="en-IN"/>
          </a:p>
        </p:txBody>
      </p:sp>
      <p:graphicFrame>
        <p:nvGraphicFramePr>
          <p:cNvPr id="5" name="Content Placeholder 1">
            <a:extLst>
              <a:ext uri="{FF2B5EF4-FFF2-40B4-BE49-F238E27FC236}">
                <a16:creationId xmlns:a16="http://schemas.microsoft.com/office/drawing/2014/main" id="{7C41AAA0-9633-DC3F-FD0D-C66EFF2DC3CC}"/>
              </a:ext>
            </a:extLst>
          </p:cNvPr>
          <p:cNvGraphicFramePr>
            <a:graphicFrameLocks noGrp="1"/>
          </p:cNvGraphicFramePr>
          <p:nvPr>
            <p:ph idx="1"/>
            <p:extLst>
              <p:ext uri="{D42A27DB-BD31-4B8C-83A1-F6EECF244321}">
                <p14:modId xmlns:p14="http://schemas.microsoft.com/office/powerpoint/2010/main" val="3674585722"/>
              </p:ext>
            </p:extLst>
          </p:nvPr>
        </p:nvGraphicFramePr>
        <p:xfrm>
          <a:off x="838200" y="992188"/>
          <a:ext cx="10515600" cy="5184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710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7861" y="5580333"/>
            <a:ext cx="7318287" cy="574040"/>
          </a:xfrm>
          <a:prstGeom prst="rect">
            <a:avLst/>
          </a:prstGeom>
        </p:spPr>
        <p:txBody>
          <a:bodyPr vert="horz" wrap="square" lIns="0" tIns="12700" rIns="0" bIns="0" rtlCol="0">
            <a:spAutoFit/>
          </a:bodyPr>
          <a:lstStyle/>
          <a:p>
            <a:pPr marL="12700">
              <a:spcBef>
                <a:spcPts val="100"/>
              </a:spcBef>
            </a:pPr>
            <a:r>
              <a:rPr b="1" spc="-10" dirty="0">
                <a:latin typeface="Arial"/>
                <a:cs typeface="Arial"/>
              </a:rPr>
              <a:t>Artificial </a:t>
            </a:r>
            <a:r>
              <a:rPr b="1" dirty="0">
                <a:latin typeface="Arial"/>
                <a:cs typeface="Arial"/>
              </a:rPr>
              <a:t>Intelligence</a:t>
            </a:r>
            <a:r>
              <a:rPr b="1" spc="25" dirty="0">
                <a:latin typeface="Arial"/>
                <a:cs typeface="Arial"/>
              </a:rPr>
              <a:t> </a:t>
            </a:r>
            <a:r>
              <a:rPr spc="-5" dirty="0">
                <a:latin typeface="Arial"/>
                <a:cs typeface="Arial"/>
              </a:rPr>
              <a:t>Paradigmshift!-</a:t>
            </a:r>
            <a:endParaRPr dirty="0">
              <a:latin typeface="Arial"/>
              <a:cs typeface="Arial"/>
            </a:endParaRPr>
          </a:p>
          <a:p>
            <a:pPr marL="12700"/>
            <a:r>
              <a:rPr b="1" spc="-5" dirty="0">
                <a:latin typeface="Arial"/>
                <a:cs typeface="Arial"/>
              </a:rPr>
              <a:t>Machine Learning </a:t>
            </a:r>
            <a:r>
              <a:rPr spc="-5" dirty="0">
                <a:latin typeface="Arial"/>
                <a:cs typeface="Arial"/>
              </a:rPr>
              <a:t>and </a:t>
            </a:r>
            <a:r>
              <a:rPr b="1" spc="-5" dirty="0">
                <a:latin typeface="Arial"/>
                <a:cs typeface="Arial"/>
              </a:rPr>
              <a:t>Deep</a:t>
            </a:r>
            <a:r>
              <a:rPr b="1" spc="40" dirty="0">
                <a:latin typeface="Arial"/>
                <a:cs typeface="Arial"/>
              </a:rPr>
              <a:t> </a:t>
            </a:r>
            <a:r>
              <a:rPr b="1" spc="-5" dirty="0">
                <a:latin typeface="Arial"/>
                <a:cs typeface="Arial"/>
              </a:rPr>
              <a:t>Learning?</a:t>
            </a:r>
            <a:endParaRPr dirty="0">
              <a:latin typeface="Arial"/>
              <a:cs typeface="Arial"/>
            </a:endParaRPr>
          </a:p>
        </p:txBody>
      </p:sp>
      <p:grpSp>
        <p:nvGrpSpPr>
          <p:cNvPr id="3" name="object 3"/>
          <p:cNvGrpSpPr/>
          <p:nvPr/>
        </p:nvGrpSpPr>
        <p:grpSpPr>
          <a:xfrm>
            <a:off x="1697139" y="1894077"/>
            <a:ext cx="8971280" cy="3501390"/>
            <a:chOff x="173139" y="1894077"/>
            <a:chExt cx="8971280" cy="3501390"/>
          </a:xfrm>
        </p:grpSpPr>
        <p:sp>
          <p:nvSpPr>
            <p:cNvPr id="4" name="object 4"/>
            <p:cNvSpPr/>
            <p:nvPr/>
          </p:nvSpPr>
          <p:spPr>
            <a:xfrm>
              <a:off x="173139" y="2046604"/>
              <a:ext cx="4363593" cy="311327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456302" y="1894077"/>
              <a:ext cx="4687696" cy="350113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p:nvPr/>
        </p:nvSpPr>
        <p:spPr>
          <a:xfrm>
            <a:off x="1697139" y="5505214"/>
            <a:ext cx="4734560" cy="300355"/>
          </a:xfrm>
          <a:prstGeom prst="rect">
            <a:avLst/>
          </a:prstGeom>
        </p:spPr>
        <p:txBody>
          <a:bodyPr vert="horz" wrap="square" lIns="0" tIns="12700" rIns="0" bIns="0" rtlCol="0">
            <a:spAutoFit/>
          </a:bodyPr>
          <a:lstStyle/>
          <a:p>
            <a:pPr marL="12700">
              <a:spcBef>
                <a:spcPts val="100"/>
              </a:spcBef>
            </a:pPr>
            <a:r>
              <a:rPr b="1" spc="-5" dirty="0">
                <a:latin typeface="Arial"/>
                <a:cs typeface="Arial"/>
              </a:rPr>
              <a:t>Promising results </a:t>
            </a:r>
            <a:r>
              <a:rPr b="1" dirty="0">
                <a:latin typeface="Arial"/>
                <a:cs typeface="Arial"/>
              </a:rPr>
              <a:t>if </a:t>
            </a:r>
            <a:r>
              <a:rPr b="1" spc="-5" dirty="0">
                <a:latin typeface="Arial"/>
                <a:cs typeface="Arial"/>
              </a:rPr>
              <a:t>trained </a:t>
            </a:r>
            <a:r>
              <a:rPr b="1" spc="5" dirty="0">
                <a:latin typeface="Arial"/>
                <a:cs typeface="Arial"/>
              </a:rPr>
              <a:t>with </a:t>
            </a:r>
            <a:r>
              <a:rPr b="1" dirty="0">
                <a:latin typeface="Arial"/>
                <a:cs typeface="Arial"/>
              </a:rPr>
              <a:t>lot of</a:t>
            </a:r>
            <a:r>
              <a:rPr b="1" spc="-60" dirty="0">
                <a:latin typeface="Arial"/>
                <a:cs typeface="Arial"/>
              </a:rPr>
              <a:t> </a:t>
            </a:r>
            <a:r>
              <a:rPr b="1" spc="-5" dirty="0">
                <a:latin typeface="Arial"/>
                <a:cs typeface="Arial"/>
              </a:rPr>
              <a:t>data!</a:t>
            </a:r>
            <a:endParaRPr dirty="0">
              <a:latin typeface="Arial"/>
              <a:cs typeface="Arial"/>
            </a:endParaRPr>
          </a:p>
        </p:txBody>
      </p:sp>
      <p:sp>
        <p:nvSpPr>
          <p:cNvPr id="7" name="Title 6">
            <a:extLst>
              <a:ext uri="{FF2B5EF4-FFF2-40B4-BE49-F238E27FC236}">
                <a16:creationId xmlns:a16="http://schemas.microsoft.com/office/drawing/2014/main" id="{45386BEC-6D2B-4341-BC7D-BDC555221C82}"/>
              </a:ext>
            </a:extLst>
          </p:cNvPr>
          <p:cNvSpPr>
            <a:spLocks noGrp="1"/>
          </p:cNvSpPr>
          <p:nvPr>
            <p:ph type="title"/>
          </p:nvPr>
        </p:nvSpPr>
        <p:spPr/>
        <p:txBody>
          <a:bodyPr>
            <a:normAutofit fontScale="90000"/>
          </a:bodyPr>
          <a:lstStyle/>
          <a:p>
            <a:r>
              <a:rPr lang="en-IN" dirty="0"/>
              <a:t>LLMs are Deep Learning Models</a:t>
            </a:r>
          </a:p>
        </p:txBody>
      </p:sp>
      <p:sp>
        <p:nvSpPr>
          <p:cNvPr id="8" name="Text Placeholder 7">
            <a:extLst>
              <a:ext uri="{FF2B5EF4-FFF2-40B4-BE49-F238E27FC236}">
                <a16:creationId xmlns:a16="http://schemas.microsoft.com/office/drawing/2014/main" id="{765AD7E4-4B86-42F4-8CB0-4DD406697FEA}"/>
              </a:ext>
            </a:extLst>
          </p:cNvPr>
          <p:cNvSpPr>
            <a:spLocks noGrp="1"/>
          </p:cNvSpPr>
          <p:nvPr>
            <p:ph type="body" sz="quarter" idx="13"/>
          </p:nvPr>
        </p:nvSpPr>
        <p:spPr/>
        <p:txBody>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E70-AFF6-4A17-994E-75500A91E09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5560826-C735-43BB-8695-939BDE3E9E3B}"/>
              </a:ext>
            </a:extLst>
          </p:cNvPr>
          <p:cNvSpPr>
            <a:spLocks noGrp="1"/>
          </p:cNvSpPr>
          <p:nvPr>
            <p:ph type="body" sz="quarter" idx="41"/>
          </p:nvPr>
        </p:nvSpPr>
        <p:spPr/>
        <p:txBody>
          <a:bodyPr>
            <a:normAutofit lnSpcReduction="10000"/>
          </a:bodyPr>
          <a:lstStyle/>
          <a:p>
            <a:endParaRPr lang="en-IN"/>
          </a:p>
        </p:txBody>
      </p:sp>
      <p:pic>
        <p:nvPicPr>
          <p:cNvPr id="4098" name="Picture 2" descr="Cousins of Artificial Intelligence | by Seema Singh | Towards Data Science">
            <a:extLst>
              <a:ext uri="{FF2B5EF4-FFF2-40B4-BE49-F238E27FC236}">
                <a16:creationId xmlns:a16="http://schemas.microsoft.com/office/drawing/2014/main" id="{19699464-310A-49D2-BBFE-27C9879C8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726" y="-96320"/>
            <a:ext cx="5091653" cy="52530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Difference Between AI, Machine Learning, and Deep Learning? | NVIDIA  Blog">
            <a:extLst>
              <a:ext uri="{FF2B5EF4-FFF2-40B4-BE49-F238E27FC236}">
                <a16:creationId xmlns:a16="http://schemas.microsoft.com/office/drawing/2014/main" id="{D9A901DB-8F0F-4274-8E8F-FA565A335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21" y="96716"/>
            <a:ext cx="6162675" cy="39201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troduction to Deep Learning (NVIDIA)">
            <a:extLst>
              <a:ext uri="{FF2B5EF4-FFF2-40B4-BE49-F238E27FC236}">
                <a16:creationId xmlns:a16="http://schemas.microsoft.com/office/drawing/2014/main" id="{88367876-41C4-46A6-9978-BB3606BA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 y="3548917"/>
            <a:ext cx="5091653" cy="2865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674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15967</TotalTime>
  <Words>4376</Words>
  <Application>Microsoft Office PowerPoint</Application>
  <PresentationFormat>Widescreen</PresentationFormat>
  <Paragraphs>318</Paragraphs>
  <Slides>58</Slides>
  <Notes>6</Notes>
  <HiddenSlides>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Big Picture : </vt:lpstr>
      <vt:lpstr>PowerPoint Presentation</vt:lpstr>
      <vt:lpstr>Key components of a Languge</vt:lpstr>
      <vt:lpstr>PowerPoint Presentation</vt:lpstr>
      <vt:lpstr>Language model : tasks</vt:lpstr>
      <vt:lpstr>PowerPoint Presentation</vt:lpstr>
      <vt:lpstr>LLMs are Deep Learning Models</vt:lpstr>
      <vt:lpstr>PowerPoint Presentation</vt:lpstr>
      <vt:lpstr>PowerPoint Presentation</vt:lpstr>
      <vt:lpstr>PowerPoint Presentation</vt:lpstr>
      <vt:lpstr>PowerPoint Presentation</vt:lpstr>
      <vt:lpstr>PowerPoint Presentation</vt:lpstr>
      <vt:lpstr>PowerPoint Presentation</vt:lpstr>
      <vt:lpstr>Google’s</vt:lpstr>
      <vt:lpstr>Midjourney wonders</vt:lpstr>
      <vt:lpstr>Create a Fully Illustrated Story with ChatGPT and Midjourney </vt:lpstr>
      <vt:lpstr>Generative AI</vt:lpstr>
      <vt:lpstr>Major Players………..</vt:lpstr>
      <vt:lpstr>PowerPoint Presentation</vt:lpstr>
      <vt:lpstr>AI startups-2019</vt:lpstr>
      <vt:lpstr>PowerPoint Presentation</vt:lpstr>
      <vt:lpstr> Rule-Based Language Models (1950s - 1960s) </vt:lpstr>
      <vt:lpstr> 2. Statistical Language Processing (1990s - early 2000s) </vt:lpstr>
      <vt:lpstr> 3. N-gram Models (1990s - early 2000s) </vt:lpstr>
      <vt:lpstr> 4. Neural Networks and the Rise of LLMs (The late 2000s - onward) </vt:lpstr>
      <vt:lpstr> 5. Sequence-to-Sequence Models (2014 - onward) </vt:lpstr>
      <vt:lpstr> 6. BERT and Pre-trained Models (2018 - onward) </vt:lpstr>
      <vt:lpstr> 7. GPT Series (2019-onward): Scaling Up and Generative Power: LLM </vt:lpstr>
      <vt:lpstr> 8.GPT-3: The Megamodel (2020 - onward) </vt:lpstr>
      <vt:lpstr> 9. GPT-4 (2023): Multimodal Large Language Model </vt:lpstr>
      <vt:lpstr>GPT-4 : Multimodal capabilities</vt:lpstr>
      <vt:lpstr>PowerPoint Presentation</vt:lpstr>
      <vt:lpstr>PowerPoint Presentation</vt:lpstr>
      <vt:lpstr>PowerPoint Presentation</vt:lpstr>
      <vt:lpstr>PowerPoint Presentation</vt:lpstr>
      <vt:lpstr>LLM Models</vt:lpstr>
      <vt:lpstr>LLMs</vt:lpstr>
      <vt:lpstr>LLM Challenges</vt:lpstr>
      <vt:lpstr>LLM Challenges</vt:lpstr>
      <vt:lpstr>PowerPoint Presentation</vt:lpstr>
      <vt:lpstr>PowerPoint Presentation</vt:lpstr>
      <vt:lpstr>PowerPoint Presentation</vt:lpstr>
      <vt:lpstr>PowerPoint Presentation</vt:lpstr>
      <vt:lpstr>Generative AI in Content Creation </vt:lpstr>
      <vt:lpstr>PowerPoint Presentation</vt:lpstr>
      <vt:lpstr>LLM for Data Annotation</vt:lpstr>
      <vt:lpstr> LLM Use-Cases in Healthcare </vt:lpstr>
      <vt:lpstr>LLM Use-Cases in Finance </vt:lpstr>
      <vt:lpstr>LLM Use-Cases in the Legal Industry </vt:lpstr>
      <vt:lpstr>LLM Use-Cases in Education </vt:lpstr>
      <vt:lpstr>LLM Use-Cases in Marketing and Advertising </vt:lpstr>
      <vt:lpstr> LLM Use-Cases in Customer Service </vt:lpstr>
      <vt:lpstr>LLM Use-Cases in Automotive </vt:lpstr>
      <vt:lpstr>LLM Use-Cases in Government </vt:lpstr>
      <vt:lpstr>Top LLM startups ( 2019-2023)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Geetha M</cp:lastModifiedBy>
  <cp:revision>494</cp:revision>
  <dcterms:created xsi:type="dcterms:W3CDTF">2020-09-22T05:47:20Z</dcterms:created>
  <dcterms:modified xsi:type="dcterms:W3CDTF">2024-03-26T07:31:58Z</dcterms:modified>
</cp:coreProperties>
</file>